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736" r:id="rId5"/>
    <p:sldMasterId id="2147483708" r:id="rId6"/>
    <p:sldMasterId id="2147483722" r:id="rId7"/>
  </p:sldMasterIdLst>
  <p:notesMasterIdLst>
    <p:notesMasterId r:id="rId60"/>
  </p:notesMasterIdLst>
  <p:sldIdLst>
    <p:sldId id="322" r:id="rId8"/>
    <p:sldId id="330" r:id="rId9"/>
    <p:sldId id="331" r:id="rId10"/>
    <p:sldId id="328" r:id="rId11"/>
    <p:sldId id="329" r:id="rId12"/>
    <p:sldId id="327" r:id="rId13"/>
    <p:sldId id="286"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6" r:id="rId28"/>
    <p:sldId id="348" r:id="rId29"/>
    <p:sldId id="349" r:id="rId30"/>
    <p:sldId id="347" r:id="rId31"/>
    <p:sldId id="350" r:id="rId32"/>
    <p:sldId id="351" r:id="rId33"/>
    <p:sldId id="352" r:id="rId34"/>
    <p:sldId id="353" r:id="rId35"/>
    <p:sldId id="280" r:id="rId36"/>
    <p:sldId id="279" r:id="rId37"/>
    <p:sldId id="313" r:id="rId38"/>
    <p:sldId id="314" r:id="rId39"/>
    <p:sldId id="315" r:id="rId40"/>
    <p:sldId id="316" r:id="rId41"/>
    <p:sldId id="317" r:id="rId42"/>
    <p:sldId id="318" r:id="rId43"/>
    <p:sldId id="319" r:id="rId44"/>
    <p:sldId id="320" r:id="rId45"/>
    <p:sldId id="358" r:id="rId46"/>
    <p:sldId id="359" r:id="rId47"/>
    <p:sldId id="360" r:id="rId48"/>
    <p:sldId id="361" r:id="rId49"/>
    <p:sldId id="362" r:id="rId50"/>
    <p:sldId id="321" r:id="rId51"/>
    <p:sldId id="354" r:id="rId52"/>
    <p:sldId id="355" r:id="rId53"/>
    <p:sldId id="356" r:id="rId54"/>
    <p:sldId id="357" r:id="rId55"/>
    <p:sldId id="323" r:id="rId56"/>
    <p:sldId id="325" r:id="rId57"/>
    <p:sldId id="324" r:id="rId58"/>
    <p:sldId id="326" r:id="rId59"/>
  </p:sldIdLst>
  <p:sldSz cx="9144000" cy="5143500" type="screen16x9"/>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RUNAL RANE" initials="MR" lastIdx="2" clrIdx="0">
    <p:extLst>
      <p:ext uri="{19B8F6BF-5375-455C-9EA6-DF929625EA0E}">
        <p15:presenceInfo xmlns:p15="http://schemas.microsoft.com/office/powerpoint/2012/main" userId="cd3c35453be17f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42"/>
    <a:srgbClr val="2B2B2B"/>
    <a:srgbClr val="2C2C2C"/>
    <a:srgbClr val="30383B"/>
    <a:srgbClr val="1E1E1E"/>
    <a:srgbClr val="38454D"/>
    <a:srgbClr val="DCDDDC"/>
    <a:srgbClr val="BDBDBB"/>
    <a:srgbClr val="361544"/>
    <a:srgbClr val="D0D2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3" autoAdjust="0"/>
    <p:restoredTop sz="94420" autoAdjust="0"/>
  </p:normalViewPr>
  <p:slideViewPr>
    <p:cSldViewPr>
      <p:cViewPr varScale="1">
        <p:scale>
          <a:sx n="137" d="100"/>
          <a:sy n="137" d="100"/>
        </p:scale>
        <p:origin x="1008" y="8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tags" Target="tags/tag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71109E-33B6-4DAC-B77A-0EEC2489B5B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IN"/>
        </a:p>
      </dgm:t>
    </dgm:pt>
    <dgm:pt modelId="{CB7F8A13-898D-4E62-A69E-485A3F65E4AA}">
      <dgm:prSet phldrT="[Text]"/>
      <dgm:spPr/>
      <dgm:t>
        <a:bodyPr/>
        <a:lstStyle/>
        <a:p>
          <a:r>
            <a:rPr lang="en-IN" dirty="0">
              <a:latin typeface="Bookman Old Style" panose="02050604050505020204" pitchFamily="18" charset="0"/>
            </a:rPr>
            <a:t>Feature Selection</a:t>
          </a:r>
        </a:p>
      </dgm:t>
    </dgm:pt>
    <dgm:pt modelId="{3DF7C1EF-1D51-4DD5-B32A-AAEEADEC7B4B}" type="parTrans" cxnId="{A47ACE7E-A1B1-4688-B320-3B94CB1BA7E5}">
      <dgm:prSet/>
      <dgm:spPr/>
      <dgm:t>
        <a:bodyPr/>
        <a:lstStyle/>
        <a:p>
          <a:endParaRPr lang="en-IN">
            <a:latin typeface="Bookman Old Style" panose="02050604050505020204" pitchFamily="18" charset="0"/>
          </a:endParaRPr>
        </a:p>
      </dgm:t>
    </dgm:pt>
    <dgm:pt modelId="{F1B78CB5-0CDB-4312-B464-2A2C39C50D9C}" type="sibTrans" cxnId="{A47ACE7E-A1B1-4688-B320-3B94CB1BA7E5}">
      <dgm:prSet/>
      <dgm:spPr/>
      <dgm:t>
        <a:bodyPr/>
        <a:lstStyle/>
        <a:p>
          <a:endParaRPr lang="en-IN">
            <a:latin typeface="Bookman Old Style" panose="02050604050505020204" pitchFamily="18" charset="0"/>
          </a:endParaRPr>
        </a:p>
      </dgm:t>
    </dgm:pt>
    <dgm:pt modelId="{6A221127-930A-45E6-9D45-AD48A9B01C38}">
      <dgm:prSet phldrT="[Text]"/>
      <dgm:spPr/>
      <dgm:t>
        <a:bodyPr/>
        <a:lstStyle/>
        <a:p>
          <a:r>
            <a:rPr lang="en-US" b="0" i="0" dirty="0">
              <a:latin typeface="Bookman Old Style" panose="02050604050505020204" pitchFamily="18" charset="0"/>
            </a:rPr>
            <a:t>The process of picking a subset of the features</a:t>
          </a:r>
          <a:endParaRPr lang="en-IN" dirty="0">
            <a:latin typeface="Bookman Old Style" panose="02050604050505020204" pitchFamily="18" charset="0"/>
          </a:endParaRPr>
        </a:p>
      </dgm:t>
    </dgm:pt>
    <dgm:pt modelId="{37715F1A-C794-4C11-9FBB-151DE685772D}" type="parTrans" cxnId="{3670F014-66F8-4602-B530-CA5A3DFB40E6}">
      <dgm:prSet/>
      <dgm:spPr/>
      <dgm:t>
        <a:bodyPr/>
        <a:lstStyle/>
        <a:p>
          <a:endParaRPr lang="en-IN">
            <a:latin typeface="Bookman Old Style" panose="02050604050505020204" pitchFamily="18" charset="0"/>
          </a:endParaRPr>
        </a:p>
      </dgm:t>
    </dgm:pt>
    <dgm:pt modelId="{30E4C80C-6B27-4202-90A8-4529BEFEAD56}" type="sibTrans" cxnId="{3670F014-66F8-4602-B530-CA5A3DFB40E6}">
      <dgm:prSet/>
      <dgm:spPr/>
      <dgm:t>
        <a:bodyPr/>
        <a:lstStyle/>
        <a:p>
          <a:endParaRPr lang="en-IN">
            <a:latin typeface="Bookman Old Style" panose="02050604050505020204" pitchFamily="18" charset="0"/>
          </a:endParaRPr>
        </a:p>
      </dgm:t>
    </dgm:pt>
    <dgm:pt modelId="{5F881AFF-493F-4D07-B10D-96A48E54E3C5}">
      <dgm:prSet phldrT="[Text]"/>
      <dgm:spPr/>
      <dgm:t>
        <a:bodyPr/>
        <a:lstStyle/>
        <a:p>
          <a:r>
            <a:rPr lang="en-IN" dirty="0">
              <a:latin typeface="Bookman Old Style" panose="02050604050505020204" pitchFamily="18" charset="0"/>
            </a:rPr>
            <a:t>Feature Reduction</a:t>
          </a:r>
        </a:p>
      </dgm:t>
    </dgm:pt>
    <dgm:pt modelId="{A99D9439-43BC-4F2F-8057-A2E3FBC75DDC}" type="parTrans" cxnId="{6AF7BB65-2173-4E64-892A-4666D36BD167}">
      <dgm:prSet/>
      <dgm:spPr/>
      <dgm:t>
        <a:bodyPr/>
        <a:lstStyle/>
        <a:p>
          <a:endParaRPr lang="en-IN">
            <a:latin typeface="Bookman Old Style" panose="02050604050505020204" pitchFamily="18" charset="0"/>
          </a:endParaRPr>
        </a:p>
      </dgm:t>
    </dgm:pt>
    <dgm:pt modelId="{395CAA28-5623-437D-A811-0608EB037A21}" type="sibTrans" cxnId="{6AF7BB65-2173-4E64-892A-4666D36BD167}">
      <dgm:prSet/>
      <dgm:spPr/>
      <dgm:t>
        <a:bodyPr/>
        <a:lstStyle/>
        <a:p>
          <a:endParaRPr lang="en-IN">
            <a:latin typeface="Bookman Old Style" panose="02050604050505020204" pitchFamily="18" charset="0"/>
          </a:endParaRPr>
        </a:p>
      </dgm:t>
    </dgm:pt>
    <dgm:pt modelId="{C92031CE-FDEC-446D-B9A6-8F14DEA2A0F7}">
      <dgm:prSet phldrT="[Text]"/>
      <dgm:spPr/>
      <dgm:t>
        <a:bodyPr/>
        <a:lstStyle/>
        <a:p>
          <a:r>
            <a:rPr lang="en-IN" dirty="0">
              <a:latin typeface="Bookman Old Style" panose="02050604050505020204" pitchFamily="18" charset="0"/>
            </a:rPr>
            <a:t>Reducing the no. of dimensions in a dataset while retaining as much info as possible</a:t>
          </a:r>
        </a:p>
      </dgm:t>
    </dgm:pt>
    <dgm:pt modelId="{25E9F533-AF25-442D-915B-FDC33A8A2BD6}" type="parTrans" cxnId="{198080E2-5F9E-4AE4-8183-D3564497F741}">
      <dgm:prSet/>
      <dgm:spPr/>
      <dgm:t>
        <a:bodyPr/>
        <a:lstStyle/>
        <a:p>
          <a:endParaRPr lang="en-IN">
            <a:latin typeface="Bookman Old Style" panose="02050604050505020204" pitchFamily="18" charset="0"/>
          </a:endParaRPr>
        </a:p>
      </dgm:t>
    </dgm:pt>
    <dgm:pt modelId="{27B768E5-D3A7-477F-9AC7-4604D9D8124A}" type="sibTrans" cxnId="{198080E2-5F9E-4AE4-8183-D3564497F741}">
      <dgm:prSet/>
      <dgm:spPr/>
      <dgm:t>
        <a:bodyPr/>
        <a:lstStyle/>
        <a:p>
          <a:endParaRPr lang="en-IN">
            <a:latin typeface="Bookman Old Style" panose="02050604050505020204" pitchFamily="18" charset="0"/>
          </a:endParaRPr>
        </a:p>
      </dgm:t>
    </dgm:pt>
    <dgm:pt modelId="{A65C9310-9D17-47D9-A596-7DC13A8034C7}">
      <dgm:prSet phldrT="[Text]"/>
      <dgm:spPr/>
      <dgm:t>
        <a:bodyPr/>
        <a:lstStyle/>
        <a:p>
          <a:r>
            <a:rPr lang="en-IN" dirty="0">
              <a:latin typeface="Bookman Old Style" panose="02050604050505020204" pitchFamily="18" charset="0"/>
            </a:rPr>
            <a:t>Transforms the data into a lower dimensional space  </a:t>
          </a:r>
        </a:p>
      </dgm:t>
    </dgm:pt>
    <dgm:pt modelId="{33C8F21B-2B1B-4939-9C0C-57DF0B45215C}" type="parTrans" cxnId="{7A805986-4C88-4F19-B42D-36972B3F4D7E}">
      <dgm:prSet/>
      <dgm:spPr/>
    </dgm:pt>
    <dgm:pt modelId="{A57C4699-FF27-40AE-A9F7-3C418E616F51}" type="sibTrans" cxnId="{7A805986-4C88-4F19-B42D-36972B3F4D7E}">
      <dgm:prSet/>
      <dgm:spPr/>
    </dgm:pt>
    <dgm:pt modelId="{40FDA64B-B7F4-4332-BAE7-8537DC40DF4C}">
      <dgm:prSet phldrT="[Text]"/>
      <dgm:spPr/>
      <dgm:t>
        <a:bodyPr/>
        <a:lstStyle/>
        <a:p>
          <a:r>
            <a:rPr lang="en-US" b="0" i="0" dirty="0">
              <a:latin typeface="Bookman Old Style" panose="02050604050505020204" pitchFamily="18" charset="0"/>
            </a:rPr>
            <a:t>Keeps a subset of the features </a:t>
          </a:r>
          <a:endParaRPr lang="en-IN" dirty="0">
            <a:latin typeface="Bookman Old Style" panose="02050604050505020204" pitchFamily="18" charset="0"/>
          </a:endParaRPr>
        </a:p>
      </dgm:t>
    </dgm:pt>
    <dgm:pt modelId="{4CFA714B-F58D-45A8-B5AA-E35BAF4328A7}" type="parTrans" cxnId="{ABD8E6B3-B98F-4360-87CC-10C2E2CC4EB1}">
      <dgm:prSet/>
      <dgm:spPr/>
    </dgm:pt>
    <dgm:pt modelId="{34237AEF-6490-4FA3-B7D3-92512FBECE81}" type="sibTrans" cxnId="{ABD8E6B3-B98F-4360-87CC-10C2E2CC4EB1}">
      <dgm:prSet/>
      <dgm:spPr/>
    </dgm:pt>
    <dgm:pt modelId="{6CD1F90D-2B93-4CAB-87D8-29498719BD4C}" type="pres">
      <dgm:prSet presAssocID="{3971109E-33B6-4DAC-B77A-0EEC2489B5B6}" presName="linear" presStyleCnt="0">
        <dgm:presLayoutVars>
          <dgm:animLvl val="lvl"/>
          <dgm:resizeHandles val="exact"/>
        </dgm:presLayoutVars>
      </dgm:prSet>
      <dgm:spPr/>
    </dgm:pt>
    <dgm:pt modelId="{E00A87AE-FB96-40B2-962B-31C4AF72DB78}" type="pres">
      <dgm:prSet presAssocID="{CB7F8A13-898D-4E62-A69E-485A3F65E4AA}" presName="parentText" presStyleLbl="node1" presStyleIdx="0" presStyleCnt="2">
        <dgm:presLayoutVars>
          <dgm:chMax val="0"/>
          <dgm:bulletEnabled val="1"/>
        </dgm:presLayoutVars>
      </dgm:prSet>
      <dgm:spPr/>
    </dgm:pt>
    <dgm:pt modelId="{9B206BDF-BEDC-47C1-8040-974C9C3C2D44}" type="pres">
      <dgm:prSet presAssocID="{CB7F8A13-898D-4E62-A69E-485A3F65E4AA}" presName="childText" presStyleLbl="revTx" presStyleIdx="0" presStyleCnt="2">
        <dgm:presLayoutVars>
          <dgm:bulletEnabled val="1"/>
        </dgm:presLayoutVars>
      </dgm:prSet>
      <dgm:spPr/>
    </dgm:pt>
    <dgm:pt modelId="{FEED95B1-94D9-40BF-9CB2-3A3859A8E4E8}" type="pres">
      <dgm:prSet presAssocID="{5F881AFF-493F-4D07-B10D-96A48E54E3C5}" presName="parentText" presStyleLbl="node1" presStyleIdx="1" presStyleCnt="2">
        <dgm:presLayoutVars>
          <dgm:chMax val="0"/>
          <dgm:bulletEnabled val="1"/>
        </dgm:presLayoutVars>
      </dgm:prSet>
      <dgm:spPr/>
    </dgm:pt>
    <dgm:pt modelId="{8D1D96EA-CF22-49B4-8AF5-9834667E0F78}" type="pres">
      <dgm:prSet presAssocID="{5F881AFF-493F-4D07-B10D-96A48E54E3C5}" presName="childText" presStyleLbl="revTx" presStyleIdx="1" presStyleCnt="2">
        <dgm:presLayoutVars>
          <dgm:bulletEnabled val="1"/>
        </dgm:presLayoutVars>
      </dgm:prSet>
      <dgm:spPr/>
    </dgm:pt>
  </dgm:ptLst>
  <dgm:cxnLst>
    <dgm:cxn modelId="{261B890D-AC1C-4142-91F7-3FA29795005D}" type="presOf" srcId="{A65C9310-9D17-47D9-A596-7DC13A8034C7}" destId="{8D1D96EA-CF22-49B4-8AF5-9834667E0F78}" srcOrd="0" destOrd="1" presId="urn:microsoft.com/office/officeart/2005/8/layout/vList2"/>
    <dgm:cxn modelId="{3670F014-66F8-4602-B530-CA5A3DFB40E6}" srcId="{CB7F8A13-898D-4E62-A69E-485A3F65E4AA}" destId="{6A221127-930A-45E6-9D45-AD48A9B01C38}" srcOrd="0" destOrd="0" parTransId="{37715F1A-C794-4C11-9FBB-151DE685772D}" sibTransId="{30E4C80C-6B27-4202-90A8-4529BEFEAD56}"/>
    <dgm:cxn modelId="{F617EB18-55CD-43F3-B8D4-6EFAA19FD176}" type="presOf" srcId="{3971109E-33B6-4DAC-B77A-0EEC2489B5B6}" destId="{6CD1F90D-2B93-4CAB-87D8-29498719BD4C}" srcOrd="0" destOrd="0" presId="urn:microsoft.com/office/officeart/2005/8/layout/vList2"/>
    <dgm:cxn modelId="{2657381F-A13E-4E63-9028-6B48CB94E251}" type="presOf" srcId="{6A221127-930A-45E6-9D45-AD48A9B01C38}" destId="{9B206BDF-BEDC-47C1-8040-974C9C3C2D44}" srcOrd="0" destOrd="0" presId="urn:microsoft.com/office/officeart/2005/8/layout/vList2"/>
    <dgm:cxn modelId="{89F2F05B-FB6D-4ED4-9EA2-108661E77A12}" type="presOf" srcId="{C92031CE-FDEC-446D-B9A6-8F14DEA2A0F7}" destId="{8D1D96EA-CF22-49B4-8AF5-9834667E0F78}" srcOrd="0" destOrd="0" presId="urn:microsoft.com/office/officeart/2005/8/layout/vList2"/>
    <dgm:cxn modelId="{C53B0963-E9E4-4FAE-8979-C379048B0991}" type="presOf" srcId="{5F881AFF-493F-4D07-B10D-96A48E54E3C5}" destId="{FEED95B1-94D9-40BF-9CB2-3A3859A8E4E8}" srcOrd="0" destOrd="0" presId="urn:microsoft.com/office/officeart/2005/8/layout/vList2"/>
    <dgm:cxn modelId="{6AF7BB65-2173-4E64-892A-4666D36BD167}" srcId="{3971109E-33B6-4DAC-B77A-0EEC2489B5B6}" destId="{5F881AFF-493F-4D07-B10D-96A48E54E3C5}" srcOrd="1" destOrd="0" parTransId="{A99D9439-43BC-4F2F-8057-A2E3FBC75DDC}" sibTransId="{395CAA28-5623-437D-A811-0608EB037A21}"/>
    <dgm:cxn modelId="{A47ACE7E-A1B1-4688-B320-3B94CB1BA7E5}" srcId="{3971109E-33B6-4DAC-B77A-0EEC2489B5B6}" destId="{CB7F8A13-898D-4E62-A69E-485A3F65E4AA}" srcOrd="0" destOrd="0" parTransId="{3DF7C1EF-1D51-4DD5-B32A-AAEEADEC7B4B}" sibTransId="{F1B78CB5-0CDB-4312-B464-2A2C39C50D9C}"/>
    <dgm:cxn modelId="{7A805986-4C88-4F19-B42D-36972B3F4D7E}" srcId="{5F881AFF-493F-4D07-B10D-96A48E54E3C5}" destId="{A65C9310-9D17-47D9-A596-7DC13A8034C7}" srcOrd="1" destOrd="0" parTransId="{33C8F21B-2B1B-4939-9C0C-57DF0B45215C}" sibTransId="{A57C4699-FF27-40AE-A9F7-3C418E616F51}"/>
    <dgm:cxn modelId="{ABD8E6B3-B98F-4360-87CC-10C2E2CC4EB1}" srcId="{CB7F8A13-898D-4E62-A69E-485A3F65E4AA}" destId="{40FDA64B-B7F4-4332-BAE7-8537DC40DF4C}" srcOrd="1" destOrd="0" parTransId="{4CFA714B-F58D-45A8-B5AA-E35BAF4328A7}" sibTransId="{34237AEF-6490-4FA3-B7D3-92512FBECE81}"/>
    <dgm:cxn modelId="{D012DAB5-8DA5-435B-8A77-730AC881DB50}" type="presOf" srcId="{CB7F8A13-898D-4E62-A69E-485A3F65E4AA}" destId="{E00A87AE-FB96-40B2-962B-31C4AF72DB78}" srcOrd="0" destOrd="0" presId="urn:microsoft.com/office/officeart/2005/8/layout/vList2"/>
    <dgm:cxn modelId="{8A30F6CF-AF1E-4D2F-BF3E-5021F8459B4C}" type="presOf" srcId="{40FDA64B-B7F4-4332-BAE7-8537DC40DF4C}" destId="{9B206BDF-BEDC-47C1-8040-974C9C3C2D44}" srcOrd="0" destOrd="1" presId="urn:microsoft.com/office/officeart/2005/8/layout/vList2"/>
    <dgm:cxn modelId="{198080E2-5F9E-4AE4-8183-D3564497F741}" srcId="{5F881AFF-493F-4D07-B10D-96A48E54E3C5}" destId="{C92031CE-FDEC-446D-B9A6-8F14DEA2A0F7}" srcOrd="0" destOrd="0" parTransId="{25E9F533-AF25-442D-915B-FDC33A8A2BD6}" sibTransId="{27B768E5-D3A7-477F-9AC7-4604D9D8124A}"/>
    <dgm:cxn modelId="{7B41D873-04A7-468E-9A49-CC0E6D7E8A12}" type="presParOf" srcId="{6CD1F90D-2B93-4CAB-87D8-29498719BD4C}" destId="{E00A87AE-FB96-40B2-962B-31C4AF72DB78}" srcOrd="0" destOrd="0" presId="urn:microsoft.com/office/officeart/2005/8/layout/vList2"/>
    <dgm:cxn modelId="{D88AC81F-9423-4664-A2BD-5E32DE40DBF0}" type="presParOf" srcId="{6CD1F90D-2B93-4CAB-87D8-29498719BD4C}" destId="{9B206BDF-BEDC-47C1-8040-974C9C3C2D44}" srcOrd="1" destOrd="0" presId="urn:microsoft.com/office/officeart/2005/8/layout/vList2"/>
    <dgm:cxn modelId="{E6085E0A-F00F-47D7-AB50-3A813DD5E943}" type="presParOf" srcId="{6CD1F90D-2B93-4CAB-87D8-29498719BD4C}" destId="{FEED95B1-94D9-40BF-9CB2-3A3859A8E4E8}" srcOrd="2" destOrd="0" presId="urn:microsoft.com/office/officeart/2005/8/layout/vList2"/>
    <dgm:cxn modelId="{2580646C-8F03-40AA-9C22-AE579413D50B}" type="presParOf" srcId="{6CD1F90D-2B93-4CAB-87D8-29498719BD4C}" destId="{8D1D96EA-CF22-49B4-8AF5-9834667E0F7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34530C-060C-4865-9128-57852856F6A9}" type="doc">
      <dgm:prSet loTypeId="urn:microsoft.com/office/officeart/2005/8/layout/list1" loCatId="list" qsTypeId="urn:microsoft.com/office/officeart/2005/8/quickstyle/simple3" qsCatId="simple" csTypeId="urn:microsoft.com/office/officeart/2005/8/colors/accent0_2" csCatId="mainScheme" phldr="1"/>
      <dgm:spPr/>
      <dgm:t>
        <a:bodyPr/>
        <a:lstStyle/>
        <a:p>
          <a:endParaRPr lang="en-US"/>
        </a:p>
      </dgm:t>
    </dgm:pt>
    <dgm:pt modelId="{77228127-0EDD-46EF-B859-6F67CC74C86C}">
      <dgm:prSet custT="1"/>
      <dgm:spPr/>
      <dgm:t>
        <a:bodyPr/>
        <a:lstStyle/>
        <a:p>
          <a:pPr>
            <a:lnSpc>
              <a:spcPct val="100000"/>
            </a:lnSpc>
          </a:pPr>
          <a:r>
            <a:rPr lang="en-US" sz="1200" b="1" dirty="0">
              <a:latin typeface="Bookman Old Style" panose="02050604050505020204" pitchFamily="18" charset="0"/>
            </a:rPr>
            <a:t>Advantage for Principal Component Analysis</a:t>
          </a:r>
        </a:p>
      </dgm:t>
    </dgm:pt>
    <dgm:pt modelId="{B6C5FBD8-8A43-4FFF-876E-8A1537CF0D9D}" type="parTrans" cxnId="{C827F80C-96AA-49ED-B34E-CD4F4FF30588}">
      <dgm:prSet/>
      <dgm:spPr/>
      <dgm:t>
        <a:bodyPr/>
        <a:lstStyle/>
        <a:p>
          <a:endParaRPr lang="en-US" sz="1200">
            <a:latin typeface="Bookman Old Style" panose="02050604050505020204" pitchFamily="18" charset="0"/>
          </a:endParaRPr>
        </a:p>
      </dgm:t>
    </dgm:pt>
    <dgm:pt modelId="{4D4DBBC4-A4B3-4BAB-BA3F-DC15DF3AE8FA}" type="sibTrans" cxnId="{C827F80C-96AA-49ED-B34E-CD4F4FF30588}">
      <dgm:prSet/>
      <dgm:spPr/>
      <dgm:t>
        <a:bodyPr/>
        <a:lstStyle/>
        <a:p>
          <a:endParaRPr lang="en-US" sz="1200">
            <a:latin typeface="Bookman Old Style" panose="02050604050505020204" pitchFamily="18" charset="0"/>
          </a:endParaRPr>
        </a:p>
      </dgm:t>
    </dgm:pt>
    <dgm:pt modelId="{97658434-7DDF-4B1A-98FE-0947BA871873}">
      <dgm:prSet custT="1"/>
      <dgm:spPr/>
      <dgm:t>
        <a:bodyPr/>
        <a:lstStyle/>
        <a:p>
          <a:pPr>
            <a:lnSpc>
              <a:spcPct val="100000"/>
            </a:lnSpc>
          </a:pPr>
          <a:r>
            <a:rPr lang="en-US" sz="1200">
              <a:latin typeface="Bookman Old Style" panose="02050604050505020204" pitchFamily="18" charset="0"/>
            </a:rPr>
            <a:t>Used for Dimensionality Reduction</a:t>
          </a:r>
        </a:p>
      </dgm:t>
    </dgm:pt>
    <dgm:pt modelId="{CADFCD90-C713-49D3-9AD8-F66410A18B21}" type="parTrans" cxnId="{39614650-9353-4DFB-A75E-E86BAD9962CA}">
      <dgm:prSet/>
      <dgm:spPr/>
      <dgm:t>
        <a:bodyPr/>
        <a:lstStyle/>
        <a:p>
          <a:endParaRPr lang="en-US" sz="1200">
            <a:latin typeface="Bookman Old Style" panose="02050604050505020204" pitchFamily="18" charset="0"/>
          </a:endParaRPr>
        </a:p>
      </dgm:t>
    </dgm:pt>
    <dgm:pt modelId="{2E459349-B006-4F08-A712-A89017B3688B}" type="sibTrans" cxnId="{39614650-9353-4DFB-A75E-E86BAD9962CA}">
      <dgm:prSet/>
      <dgm:spPr/>
      <dgm:t>
        <a:bodyPr/>
        <a:lstStyle/>
        <a:p>
          <a:endParaRPr lang="en-US" sz="1200">
            <a:latin typeface="Bookman Old Style" panose="02050604050505020204" pitchFamily="18" charset="0"/>
          </a:endParaRPr>
        </a:p>
      </dgm:t>
    </dgm:pt>
    <dgm:pt modelId="{2720CA09-E17E-4C8A-8C88-C0694366AF6F}">
      <dgm:prSet custT="1"/>
      <dgm:spPr/>
      <dgm:t>
        <a:bodyPr/>
        <a:lstStyle/>
        <a:p>
          <a:pPr>
            <a:lnSpc>
              <a:spcPct val="100000"/>
            </a:lnSpc>
          </a:pPr>
          <a:r>
            <a:rPr lang="en-US" sz="1200" dirty="0">
              <a:latin typeface="Bookman Old Style" panose="02050604050505020204" pitchFamily="18" charset="0"/>
            </a:rPr>
            <a:t>PCA will assist you in eliminating all related features, sometimes referred to as multicollinearity.</a:t>
          </a:r>
        </a:p>
      </dgm:t>
    </dgm:pt>
    <dgm:pt modelId="{1265B07F-6C7A-4379-8E95-BD284C7D538D}" type="parTrans" cxnId="{B027D452-C630-42CA-903D-D8BE6BA347F9}">
      <dgm:prSet/>
      <dgm:spPr/>
      <dgm:t>
        <a:bodyPr/>
        <a:lstStyle/>
        <a:p>
          <a:endParaRPr lang="en-US" sz="1200">
            <a:latin typeface="Bookman Old Style" panose="02050604050505020204" pitchFamily="18" charset="0"/>
          </a:endParaRPr>
        </a:p>
      </dgm:t>
    </dgm:pt>
    <dgm:pt modelId="{6FE59350-8C6C-4C3D-8DCA-8C7CE88F72E4}" type="sibTrans" cxnId="{B027D452-C630-42CA-903D-D8BE6BA347F9}">
      <dgm:prSet/>
      <dgm:spPr/>
      <dgm:t>
        <a:bodyPr/>
        <a:lstStyle/>
        <a:p>
          <a:endParaRPr lang="en-US" sz="1200">
            <a:latin typeface="Bookman Old Style" panose="02050604050505020204" pitchFamily="18" charset="0"/>
          </a:endParaRPr>
        </a:p>
      </dgm:t>
    </dgm:pt>
    <dgm:pt modelId="{EE19CC2A-C484-4FEB-9E39-374C3E8DDE4F}">
      <dgm:prSet custT="1"/>
      <dgm:spPr/>
      <dgm:t>
        <a:bodyPr/>
        <a:lstStyle/>
        <a:p>
          <a:pPr>
            <a:lnSpc>
              <a:spcPct val="100000"/>
            </a:lnSpc>
          </a:pPr>
          <a:r>
            <a:rPr lang="en-US" sz="1200" dirty="0">
              <a:latin typeface="Bookman Old Style" panose="02050604050505020204" pitchFamily="18" charset="0"/>
            </a:rPr>
            <a:t>The time required to train your model is now substantially shorter because to PCA’s reduction in the number of features.</a:t>
          </a:r>
        </a:p>
      </dgm:t>
    </dgm:pt>
    <dgm:pt modelId="{03EA2B9E-1241-4FE2-8C8B-856B3B23E153}" type="parTrans" cxnId="{11FB859F-48A8-4BE9-9D60-C34598E92B75}">
      <dgm:prSet/>
      <dgm:spPr/>
      <dgm:t>
        <a:bodyPr/>
        <a:lstStyle/>
        <a:p>
          <a:endParaRPr lang="en-US" sz="1200">
            <a:latin typeface="Bookman Old Style" panose="02050604050505020204" pitchFamily="18" charset="0"/>
          </a:endParaRPr>
        </a:p>
      </dgm:t>
    </dgm:pt>
    <dgm:pt modelId="{7FEE7E2F-0414-4915-98B2-1C59592808A2}" type="sibTrans" cxnId="{11FB859F-48A8-4BE9-9D60-C34598E92B75}">
      <dgm:prSet/>
      <dgm:spPr/>
      <dgm:t>
        <a:bodyPr/>
        <a:lstStyle/>
        <a:p>
          <a:endParaRPr lang="en-US" sz="1200">
            <a:latin typeface="Bookman Old Style" panose="02050604050505020204" pitchFamily="18" charset="0"/>
          </a:endParaRPr>
        </a:p>
      </dgm:t>
    </dgm:pt>
    <dgm:pt modelId="{C03B80F6-FC1F-4B4C-8E87-7AE3DAFFE965}">
      <dgm:prSet custT="1"/>
      <dgm:spPr/>
      <dgm:t>
        <a:bodyPr/>
        <a:lstStyle/>
        <a:p>
          <a:pPr>
            <a:lnSpc>
              <a:spcPct val="100000"/>
            </a:lnSpc>
          </a:pPr>
          <a:r>
            <a:rPr lang="en-US" sz="1200">
              <a:latin typeface="Bookman Old Style" panose="02050604050505020204" pitchFamily="18" charset="0"/>
            </a:rPr>
            <a:t>PCA aids in overcoming overfitting by eliminating the extraneous features from your dataset.</a:t>
          </a:r>
        </a:p>
      </dgm:t>
    </dgm:pt>
    <dgm:pt modelId="{1BFAD428-F4B9-4725-91AC-94F4D375B10C}" type="parTrans" cxnId="{ACD10137-AC7D-47B2-ABE0-601EA41E4F85}">
      <dgm:prSet/>
      <dgm:spPr/>
      <dgm:t>
        <a:bodyPr/>
        <a:lstStyle/>
        <a:p>
          <a:endParaRPr lang="en-US" sz="1200">
            <a:latin typeface="Bookman Old Style" panose="02050604050505020204" pitchFamily="18" charset="0"/>
          </a:endParaRPr>
        </a:p>
      </dgm:t>
    </dgm:pt>
    <dgm:pt modelId="{5F21C327-C5CE-4946-B761-ECA7D96F5FA4}" type="sibTrans" cxnId="{ACD10137-AC7D-47B2-ABE0-601EA41E4F85}">
      <dgm:prSet/>
      <dgm:spPr/>
      <dgm:t>
        <a:bodyPr/>
        <a:lstStyle/>
        <a:p>
          <a:endParaRPr lang="en-US" sz="1200">
            <a:latin typeface="Bookman Old Style" panose="02050604050505020204" pitchFamily="18" charset="0"/>
          </a:endParaRPr>
        </a:p>
      </dgm:t>
    </dgm:pt>
    <dgm:pt modelId="{3399C6AF-D03D-4914-B815-2C57F98B2220}">
      <dgm:prSet custT="1"/>
      <dgm:spPr/>
      <dgm:t>
        <a:bodyPr/>
        <a:lstStyle/>
        <a:p>
          <a:pPr>
            <a:lnSpc>
              <a:spcPct val="100000"/>
            </a:lnSpc>
          </a:pPr>
          <a:r>
            <a:rPr lang="en-US" sz="1200" b="1" dirty="0">
              <a:latin typeface="Bookman Old Style" panose="02050604050505020204" pitchFamily="18" charset="0"/>
            </a:rPr>
            <a:t>Disadvantage for Principal Component Analysis</a:t>
          </a:r>
        </a:p>
      </dgm:t>
    </dgm:pt>
    <dgm:pt modelId="{E66003C3-3E0A-483F-BF89-2D228B319B0D}" type="parTrans" cxnId="{F048511F-C4D0-48B4-B0E2-31AE2063A98E}">
      <dgm:prSet/>
      <dgm:spPr/>
      <dgm:t>
        <a:bodyPr/>
        <a:lstStyle/>
        <a:p>
          <a:endParaRPr lang="en-US" sz="1200">
            <a:latin typeface="Bookman Old Style" panose="02050604050505020204" pitchFamily="18" charset="0"/>
          </a:endParaRPr>
        </a:p>
      </dgm:t>
    </dgm:pt>
    <dgm:pt modelId="{F0536A7D-DCFE-4330-9A31-8FEF8220CF52}" type="sibTrans" cxnId="{F048511F-C4D0-48B4-B0E2-31AE2063A98E}">
      <dgm:prSet/>
      <dgm:spPr/>
      <dgm:t>
        <a:bodyPr/>
        <a:lstStyle/>
        <a:p>
          <a:endParaRPr lang="en-US" sz="1200">
            <a:latin typeface="Bookman Old Style" panose="02050604050505020204" pitchFamily="18" charset="0"/>
          </a:endParaRPr>
        </a:p>
      </dgm:t>
    </dgm:pt>
    <dgm:pt modelId="{BC426C91-AFC8-4BB4-9819-87B005DA16D8}">
      <dgm:prSet custT="1"/>
      <dgm:spPr/>
      <dgm:t>
        <a:bodyPr/>
        <a:lstStyle/>
        <a:p>
          <a:pPr>
            <a:lnSpc>
              <a:spcPct val="100000"/>
            </a:lnSpc>
          </a:pPr>
          <a:r>
            <a:rPr lang="en-US" sz="1200" dirty="0">
              <a:latin typeface="Bookman Old Style" panose="02050604050505020204" pitchFamily="18" charset="0"/>
            </a:rPr>
            <a:t>Useful for quantitative data but not effective with qualitative data.</a:t>
          </a:r>
        </a:p>
      </dgm:t>
    </dgm:pt>
    <dgm:pt modelId="{E38E3CF3-16C2-4D6D-99DB-E04E97C4852E}" type="parTrans" cxnId="{0EE83398-057B-46E6-ABC5-E0B83E43CF18}">
      <dgm:prSet/>
      <dgm:spPr/>
      <dgm:t>
        <a:bodyPr/>
        <a:lstStyle/>
        <a:p>
          <a:endParaRPr lang="en-US" sz="1200">
            <a:latin typeface="Bookman Old Style" panose="02050604050505020204" pitchFamily="18" charset="0"/>
          </a:endParaRPr>
        </a:p>
      </dgm:t>
    </dgm:pt>
    <dgm:pt modelId="{9F500B6D-F3A0-41DA-9AEB-7F00330F98FF}" type="sibTrans" cxnId="{0EE83398-057B-46E6-ABC5-E0B83E43CF18}">
      <dgm:prSet/>
      <dgm:spPr/>
      <dgm:t>
        <a:bodyPr/>
        <a:lstStyle/>
        <a:p>
          <a:endParaRPr lang="en-US" sz="1200">
            <a:latin typeface="Bookman Old Style" panose="02050604050505020204" pitchFamily="18" charset="0"/>
          </a:endParaRPr>
        </a:p>
      </dgm:t>
    </dgm:pt>
    <dgm:pt modelId="{70A112C4-1290-4876-AD9E-ED0ECAD66A98}">
      <dgm:prSet custT="1"/>
      <dgm:spPr/>
      <dgm:t>
        <a:bodyPr/>
        <a:lstStyle/>
        <a:p>
          <a:pPr>
            <a:lnSpc>
              <a:spcPct val="100000"/>
            </a:lnSpc>
          </a:pPr>
          <a:r>
            <a:rPr lang="en-US" sz="1200" dirty="0">
              <a:latin typeface="Bookman Old Style" panose="02050604050505020204" pitchFamily="18" charset="0"/>
            </a:rPr>
            <a:t>Interpretation of PC is difficult from original data</a:t>
          </a:r>
        </a:p>
      </dgm:t>
    </dgm:pt>
    <dgm:pt modelId="{37DB9B1C-4D0D-4700-A7F1-7635E6F6BB35}" type="parTrans" cxnId="{94AB4803-D7E8-4849-813D-33BA22460D25}">
      <dgm:prSet/>
      <dgm:spPr/>
      <dgm:t>
        <a:bodyPr/>
        <a:lstStyle/>
        <a:p>
          <a:endParaRPr lang="en-US" sz="1200">
            <a:latin typeface="Bookman Old Style" panose="02050604050505020204" pitchFamily="18" charset="0"/>
          </a:endParaRPr>
        </a:p>
      </dgm:t>
    </dgm:pt>
    <dgm:pt modelId="{98C12FD7-628D-4EB7-84E4-942289365DAE}" type="sibTrans" cxnId="{94AB4803-D7E8-4849-813D-33BA22460D25}">
      <dgm:prSet/>
      <dgm:spPr/>
      <dgm:t>
        <a:bodyPr/>
        <a:lstStyle/>
        <a:p>
          <a:endParaRPr lang="en-US" sz="1200">
            <a:latin typeface="Bookman Old Style" panose="02050604050505020204" pitchFamily="18" charset="0"/>
          </a:endParaRPr>
        </a:p>
      </dgm:t>
    </dgm:pt>
    <dgm:pt modelId="{9081B681-92B3-4233-8993-A7DB997AD0C1}">
      <dgm:prSet custT="1"/>
      <dgm:spPr/>
      <dgm:t>
        <a:bodyPr/>
        <a:lstStyle/>
        <a:p>
          <a:pPr>
            <a:lnSpc>
              <a:spcPct val="100000"/>
            </a:lnSpc>
          </a:pPr>
          <a:r>
            <a:rPr lang="en-US" sz="1200" b="1" dirty="0">
              <a:latin typeface="Bookman Old Style" panose="02050604050505020204" pitchFamily="18" charset="0"/>
            </a:rPr>
            <a:t>Application for Principal Component Analysis</a:t>
          </a:r>
        </a:p>
      </dgm:t>
    </dgm:pt>
    <dgm:pt modelId="{0241BCE6-8A88-48D4-9B6E-156708D9F170}" type="parTrans" cxnId="{39DF8FD4-C027-494D-9056-CF247846BAB5}">
      <dgm:prSet/>
      <dgm:spPr/>
      <dgm:t>
        <a:bodyPr/>
        <a:lstStyle/>
        <a:p>
          <a:endParaRPr lang="en-US" sz="1200">
            <a:latin typeface="Bookman Old Style" panose="02050604050505020204" pitchFamily="18" charset="0"/>
          </a:endParaRPr>
        </a:p>
      </dgm:t>
    </dgm:pt>
    <dgm:pt modelId="{4DAF383D-3E56-490C-B5BE-6F9F6FDE46EA}" type="sibTrans" cxnId="{39DF8FD4-C027-494D-9056-CF247846BAB5}">
      <dgm:prSet/>
      <dgm:spPr/>
      <dgm:t>
        <a:bodyPr/>
        <a:lstStyle/>
        <a:p>
          <a:endParaRPr lang="en-US" sz="1200">
            <a:latin typeface="Bookman Old Style" panose="02050604050505020204" pitchFamily="18" charset="0"/>
          </a:endParaRPr>
        </a:p>
      </dgm:t>
    </dgm:pt>
    <dgm:pt modelId="{B3CABF95-AA63-41BB-9FF5-90966007C761}">
      <dgm:prSet custT="1"/>
      <dgm:spPr/>
      <dgm:t>
        <a:bodyPr/>
        <a:lstStyle/>
        <a:p>
          <a:pPr>
            <a:lnSpc>
              <a:spcPct val="100000"/>
            </a:lnSpc>
          </a:pPr>
          <a:r>
            <a:rPr lang="en-US" sz="1200">
              <a:latin typeface="Bookman Old Style" panose="02050604050505020204" pitchFamily="18" charset="0"/>
            </a:rPr>
            <a:t>Computer Vision</a:t>
          </a:r>
        </a:p>
      </dgm:t>
    </dgm:pt>
    <dgm:pt modelId="{AAF1052B-ACBB-48A6-B775-284EFE8F318E}" type="parTrans" cxnId="{7ED55D13-DA59-468F-9650-29DC25C7F1F9}">
      <dgm:prSet/>
      <dgm:spPr/>
      <dgm:t>
        <a:bodyPr/>
        <a:lstStyle/>
        <a:p>
          <a:endParaRPr lang="en-US" sz="1200">
            <a:latin typeface="Bookman Old Style" panose="02050604050505020204" pitchFamily="18" charset="0"/>
          </a:endParaRPr>
        </a:p>
      </dgm:t>
    </dgm:pt>
    <dgm:pt modelId="{FE84F54F-10B2-40D1-B770-9BF710084082}" type="sibTrans" cxnId="{7ED55D13-DA59-468F-9650-29DC25C7F1F9}">
      <dgm:prSet/>
      <dgm:spPr/>
      <dgm:t>
        <a:bodyPr/>
        <a:lstStyle/>
        <a:p>
          <a:endParaRPr lang="en-US" sz="1200">
            <a:latin typeface="Bookman Old Style" panose="02050604050505020204" pitchFamily="18" charset="0"/>
          </a:endParaRPr>
        </a:p>
      </dgm:t>
    </dgm:pt>
    <dgm:pt modelId="{A55C0110-101C-4A74-BF27-272A76D4FA0A}">
      <dgm:prSet custT="1"/>
      <dgm:spPr/>
      <dgm:t>
        <a:bodyPr/>
        <a:lstStyle/>
        <a:p>
          <a:pPr>
            <a:lnSpc>
              <a:spcPct val="100000"/>
            </a:lnSpc>
          </a:pPr>
          <a:r>
            <a:rPr lang="en-US" sz="1200">
              <a:latin typeface="Bookman Old Style" panose="02050604050505020204" pitchFamily="18" charset="0"/>
            </a:rPr>
            <a:t>Bio-informatics application</a:t>
          </a:r>
        </a:p>
      </dgm:t>
    </dgm:pt>
    <dgm:pt modelId="{5D9CCB22-CEC5-4230-9352-60BEBDF866A7}" type="parTrans" cxnId="{2E2712A2-EAC4-44F8-AC60-E223DE123A03}">
      <dgm:prSet/>
      <dgm:spPr/>
      <dgm:t>
        <a:bodyPr/>
        <a:lstStyle/>
        <a:p>
          <a:endParaRPr lang="en-US" sz="1200">
            <a:latin typeface="Bookman Old Style" panose="02050604050505020204" pitchFamily="18" charset="0"/>
          </a:endParaRPr>
        </a:p>
      </dgm:t>
    </dgm:pt>
    <dgm:pt modelId="{64593CC0-A289-4D02-B1CE-CBA882E0C261}" type="sibTrans" cxnId="{2E2712A2-EAC4-44F8-AC60-E223DE123A03}">
      <dgm:prSet/>
      <dgm:spPr/>
      <dgm:t>
        <a:bodyPr/>
        <a:lstStyle/>
        <a:p>
          <a:endParaRPr lang="en-US" sz="1200">
            <a:latin typeface="Bookman Old Style" panose="02050604050505020204" pitchFamily="18" charset="0"/>
          </a:endParaRPr>
        </a:p>
      </dgm:t>
    </dgm:pt>
    <dgm:pt modelId="{C39D6D31-003F-4289-98E4-6A7242FBFFE1}">
      <dgm:prSet custT="1"/>
      <dgm:spPr/>
      <dgm:t>
        <a:bodyPr/>
        <a:lstStyle/>
        <a:p>
          <a:pPr>
            <a:lnSpc>
              <a:spcPct val="100000"/>
            </a:lnSpc>
          </a:pPr>
          <a:r>
            <a:rPr lang="en-US" sz="1200">
              <a:latin typeface="Bookman Old Style" panose="02050604050505020204" pitchFamily="18" charset="0"/>
            </a:rPr>
            <a:t>For compressed images or resizing of the image</a:t>
          </a:r>
        </a:p>
      </dgm:t>
    </dgm:pt>
    <dgm:pt modelId="{C4FF62BA-871B-43C0-BDC0-A9C0A07A8295}" type="parTrans" cxnId="{224453E5-3EB3-42A3-96D7-443B51B53367}">
      <dgm:prSet/>
      <dgm:spPr/>
      <dgm:t>
        <a:bodyPr/>
        <a:lstStyle/>
        <a:p>
          <a:endParaRPr lang="en-US" sz="1200">
            <a:latin typeface="Bookman Old Style" panose="02050604050505020204" pitchFamily="18" charset="0"/>
          </a:endParaRPr>
        </a:p>
      </dgm:t>
    </dgm:pt>
    <dgm:pt modelId="{DF3438A4-912C-4A27-B2F7-6919F4400D59}" type="sibTrans" cxnId="{224453E5-3EB3-42A3-96D7-443B51B53367}">
      <dgm:prSet/>
      <dgm:spPr/>
      <dgm:t>
        <a:bodyPr/>
        <a:lstStyle/>
        <a:p>
          <a:endParaRPr lang="en-US" sz="1200">
            <a:latin typeface="Bookman Old Style" panose="02050604050505020204" pitchFamily="18" charset="0"/>
          </a:endParaRPr>
        </a:p>
      </dgm:t>
    </dgm:pt>
    <dgm:pt modelId="{674E322C-365C-4847-9A81-F81B6B3E95F5}">
      <dgm:prSet custT="1"/>
      <dgm:spPr/>
      <dgm:t>
        <a:bodyPr/>
        <a:lstStyle/>
        <a:p>
          <a:pPr>
            <a:lnSpc>
              <a:spcPct val="100000"/>
            </a:lnSpc>
          </a:pPr>
          <a:r>
            <a:rPr lang="en-US" sz="1200" dirty="0">
              <a:latin typeface="Bookman Old Style" panose="02050604050505020204" pitchFamily="18" charset="0"/>
            </a:rPr>
            <a:t>Discovering patterns from high-dimensional data</a:t>
          </a:r>
        </a:p>
      </dgm:t>
    </dgm:pt>
    <dgm:pt modelId="{1A5F3431-86B9-4E6E-B395-FAE72CC7256E}" type="parTrans" cxnId="{D6BB0C9F-9940-4A81-B747-D8B8C3EA88D4}">
      <dgm:prSet/>
      <dgm:spPr/>
      <dgm:t>
        <a:bodyPr/>
        <a:lstStyle/>
        <a:p>
          <a:endParaRPr lang="en-US" sz="1200">
            <a:latin typeface="Bookman Old Style" panose="02050604050505020204" pitchFamily="18" charset="0"/>
          </a:endParaRPr>
        </a:p>
      </dgm:t>
    </dgm:pt>
    <dgm:pt modelId="{1C33F2AD-EB17-4B7C-9D64-B89CF6D7A13B}" type="sibTrans" cxnId="{D6BB0C9F-9940-4A81-B747-D8B8C3EA88D4}">
      <dgm:prSet/>
      <dgm:spPr/>
      <dgm:t>
        <a:bodyPr/>
        <a:lstStyle/>
        <a:p>
          <a:endParaRPr lang="en-US" sz="1200">
            <a:latin typeface="Bookman Old Style" panose="02050604050505020204" pitchFamily="18" charset="0"/>
          </a:endParaRPr>
        </a:p>
      </dgm:t>
    </dgm:pt>
    <dgm:pt modelId="{A2BC71C3-A0B3-43BF-AE0C-29ACD8A27665}">
      <dgm:prSet custT="1"/>
      <dgm:spPr/>
      <dgm:t>
        <a:bodyPr/>
        <a:lstStyle/>
        <a:p>
          <a:pPr>
            <a:lnSpc>
              <a:spcPct val="100000"/>
            </a:lnSpc>
          </a:pPr>
          <a:r>
            <a:rPr lang="en-US" sz="1200" dirty="0">
              <a:latin typeface="Bookman Old Style" panose="02050604050505020204" pitchFamily="18" charset="0"/>
            </a:rPr>
            <a:t>Reduction of dimensions</a:t>
          </a:r>
        </a:p>
      </dgm:t>
    </dgm:pt>
    <dgm:pt modelId="{5972F23E-BC18-40EA-BF1E-B9CD84A23E51}" type="parTrans" cxnId="{1889CC17-AF16-4077-A97C-52F277552E2B}">
      <dgm:prSet/>
      <dgm:spPr/>
      <dgm:t>
        <a:bodyPr/>
        <a:lstStyle/>
        <a:p>
          <a:endParaRPr lang="en-US" sz="1200">
            <a:latin typeface="Bookman Old Style" panose="02050604050505020204" pitchFamily="18" charset="0"/>
          </a:endParaRPr>
        </a:p>
      </dgm:t>
    </dgm:pt>
    <dgm:pt modelId="{DB10F091-59AA-4211-8290-E23FA5D9EA96}" type="sibTrans" cxnId="{1889CC17-AF16-4077-A97C-52F277552E2B}">
      <dgm:prSet/>
      <dgm:spPr/>
      <dgm:t>
        <a:bodyPr/>
        <a:lstStyle/>
        <a:p>
          <a:endParaRPr lang="en-US" sz="1200">
            <a:latin typeface="Bookman Old Style" panose="02050604050505020204" pitchFamily="18" charset="0"/>
          </a:endParaRPr>
        </a:p>
      </dgm:t>
    </dgm:pt>
    <dgm:pt modelId="{BF0953E6-D4D2-4DE7-AB32-09FCEAD8E13D}">
      <dgm:prSet custT="1"/>
      <dgm:spPr/>
      <dgm:t>
        <a:bodyPr/>
        <a:lstStyle/>
        <a:p>
          <a:pPr>
            <a:lnSpc>
              <a:spcPct val="100000"/>
            </a:lnSpc>
          </a:pPr>
          <a:r>
            <a:rPr lang="en-US" sz="1200">
              <a:latin typeface="Bookman Old Style" panose="02050604050505020204" pitchFamily="18" charset="0"/>
            </a:rPr>
            <a:t>Multidimensional Data – Visualization</a:t>
          </a:r>
        </a:p>
      </dgm:t>
    </dgm:pt>
    <dgm:pt modelId="{8D4BF994-D0B1-4AE5-80C5-CADD735A2845}" type="parTrans" cxnId="{76DCFE3F-0AD2-4BC9-9568-4C5DF5B93441}">
      <dgm:prSet/>
      <dgm:spPr/>
      <dgm:t>
        <a:bodyPr/>
        <a:lstStyle/>
        <a:p>
          <a:endParaRPr lang="en-US" sz="1200">
            <a:latin typeface="Bookman Old Style" panose="02050604050505020204" pitchFamily="18" charset="0"/>
          </a:endParaRPr>
        </a:p>
      </dgm:t>
    </dgm:pt>
    <dgm:pt modelId="{F5E697AB-E8FF-4186-9469-4AFE3552C2A3}" type="sibTrans" cxnId="{76DCFE3F-0AD2-4BC9-9568-4C5DF5B93441}">
      <dgm:prSet/>
      <dgm:spPr/>
      <dgm:t>
        <a:bodyPr/>
        <a:lstStyle/>
        <a:p>
          <a:endParaRPr lang="en-US" sz="1200">
            <a:latin typeface="Bookman Old Style" panose="02050604050505020204" pitchFamily="18" charset="0"/>
          </a:endParaRPr>
        </a:p>
      </dgm:t>
    </dgm:pt>
    <dgm:pt modelId="{D8C8F517-A113-4A6E-92C2-796408758F30}" type="pres">
      <dgm:prSet presAssocID="{0E34530C-060C-4865-9128-57852856F6A9}" presName="linear" presStyleCnt="0">
        <dgm:presLayoutVars>
          <dgm:dir/>
          <dgm:animLvl val="lvl"/>
          <dgm:resizeHandles val="exact"/>
        </dgm:presLayoutVars>
      </dgm:prSet>
      <dgm:spPr/>
    </dgm:pt>
    <dgm:pt modelId="{ED602737-EC32-4FEC-BE97-F9284F494EAF}" type="pres">
      <dgm:prSet presAssocID="{77228127-0EDD-46EF-B859-6F67CC74C86C}" presName="parentLin" presStyleCnt="0"/>
      <dgm:spPr/>
    </dgm:pt>
    <dgm:pt modelId="{04FF96AF-CDE0-4201-BB92-77D73FD97670}" type="pres">
      <dgm:prSet presAssocID="{77228127-0EDD-46EF-B859-6F67CC74C86C}" presName="parentLeftMargin" presStyleLbl="node1" presStyleIdx="0" presStyleCnt="3"/>
      <dgm:spPr/>
    </dgm:pt>
    <dgm:pt modelId="{A830522B-8B1E-4C5A-9D27-DAE0A51C366F}" type="pres">
      <dgm:prSet presAssocID="{77228127-0EDD-46EF-B859-6F67CC74C86C}" presName="parentText" presStyleLbl="node1" presStyleIdx="0" presStyleCnt="3">
        <dgm:presLayoutVars>
          <dgm:chMax val="0"/>
          <dgm:bulletEnabled val="1"/>
        </dgm:presLayoutVars>
      </dgm:prSet>
      <dgm:spPr/>
    </dgm:pt>
    <dgm:pt modelId="{6AC2AF7D-2A95-43C4-983A-38D4D3D14210}" type="pres">
      <dgm:prSet presAssocID="{77228127-0EDD-46EF-B859-6F67CC74C86C}" presName="negativeSpace" presStyleCnt="0"/>
      <dgm:spPr/>
    </dgm:pt>
    <dgm:pt modelId="{B46080EE-4536-4DD7-8973-EF57E6951D33}" type="pres">
      <dgm:prSet presAssocID="{77228127-0EDD-46EF-B859-6F67CC74C86C}" presName="childText" presStyleLbl="conFgAcc1" presStyleIdx="0" presStyleCnt="3">
        <dgm:presLayoutVars>
          <dgm:bulletEnabled val="1"/>
        </dgm:presLayoutVars>
      </dgm:prSet>
      <dgm:spPr/>
    </dgm:pt>
    <dgm:pt modelId="{A1C4C4F0-5A9A-4796-BD9F-7882075766B1}" type="pres">
      <dgm:prSet presAssocID="{4D4DBBC4-A4B3-4BAB-BA3F-DC15DF3AE8FA}" presName="spaceBetweenRectangles" presStyleCnt="0"/>
      <dgm:spPr/>
    </dgm:pt>
    <dgm:pt modelId="{588AAE76-0494-4AC0-A3F5-F0F9AE4870B3}" type="pres">
      <dgm:prSet presAssocID="{3399C6AF-D03D-4914-B815-2C57F98B2220}" presName="parentLin" presStyleCnt="0"/>
      <dgm:spPr/>
    </dgm:pt>
    <dgm:pt modelId="{F3B9C8F7-82BE-4B5E-92ED-EFD8EBD3FACC}" type="pres">
      <dgm:prSet presAssocID="{3399C6AF-D03D-4914-B815-2C57F98B2220}" presName="parentLeftMargin" presStyleLbl="node1" presStyleIdx="0" presStyleCnt="3"/>
      <dgm:spPr/>
    </dgm:pt>
    <dgm:pt modelId="{E32C8CC3-448E-4852-A4FE-1D9616D522B5}" type="pres">
      <dgm:prSet presAssocID="{3399C6AF-D03D-4914-B815-2C57F98B2220}" presName="parentText" presStyleLbl="node1" presStyleIdx="1" presStyleCnt="3">
        <dgm:presLayoutVars>
          <dgm:chMax val="0"/>
          <dgm:bulletEnabled val="1"/>
        </dgm:presLayoutVars>
      </dgm:prSet>
      <dgm:spPr/>
    </dgm:pt>
    <dgm:pt modelId="{E43F21CC-3919-4388-8CED-0D83B3AD268E}" type="pres">
      <dgm:prSet presAssocID="{3399C6AF-D03D-4914-B815-2C57F98B2220}" presName="negativeSpace" presStyleCnt="0"/>
      <dgm:spPr/>
    </dgm:pt>
    <dgm:pt modelId="{31F20D89-2DF9-461E-8B28-FE645616649F}" type="pres">
      <dgm:prSet presAssocID="{3399C6AF-D03D-4914-B815-2C57F98B2220}" presName="childText" presStyleLbl="conFgAcc1" presStyleIdx="1" presStyleCnt="3">
        <dgm:presLayoutVars>
          <dgm:bulletEnabled val="1"/>
        </dgm:presLayoutVars>
      </dgm:prSet>
      <dgm:spPr/>
    </dgm:pt>
    <dgm:pt modelId="{553AA3A0-DD3C-4D91-8558-0BEED9B6F078}" type="pres">
      <dgm:prSet presAssocID="{F0536A7D-DCFE-4330-9A31-8FEF8220CF52}" presName="spaceBetweenRectangles" presStyleCnt="0"/>
      <dgm:spPr/>
    </dgm:pt>
    <dgm:pt modelId="{794F66A0-05FA-41B5-A511-A29AF30DC80D}" type="pres">
      <dgm:prSet presAssocID="{9081B681-92B3-4233-8993-A7DB997AD0C1}" presName="parentLin" presStyleCnt="0"/>
      <dgm:spPr/>
    </dgm:pt>
    <dgm:pt modelId="{78EB47D8-E448-497A-A1AF-4F7B8DE3C6C9}" type="pres">
      <dgm:prSet presAssocID="{9081B681-92B3-4233-8993-A7DB997AD0C1}" presName="parentLeftMargin" presStyleLbl="node1" presStyleIdx="1" presStyleCnt="3"/>
      <dgm:spPr/>
    </dgm:pt>
    <dgm:pt modelId="{E94B63DA-9C65-4CDA-B111-C940F7852C51}" type="pres">
      <dgm:prSet presAssocID="{9081B681-92B3-4233-8993-A7DB997AD0C1}" presName="parentText" presStyleLbl="node1" presStyleIdx="2" presStyleCnt="3">
        <dgm:presLayoutVars>
          <dgm:chMax val="0"/>
          <dgm:bulletEnabled val="1"/>
        </dgm:presLayoutVars>
      </dgm:prSet>
      <dgm:spPr/>
    </dgm:pt>
    <dgm:pt modelId="{C8793C3B-EE39-4B43-B10C-3D8F0FE9A9E5}" type="pres">
      <dgm:prSet presAssocID="{9081B681-92B3-4233-8993-A7DB997AD0C1}" presName="negativeSpace" presStyleCnt="0"/>
      <dgm:spPr/>
    </dgm:pt>
    <dgm:pt modelId="{6849F87B-E0FA-46A0-8E5B-D10E9F913276}" type="pres">
      <dgm:prSet presAssocID="{9081B681-92B3-4233-8993-A7DB997AD0C1}" presName="childText" presStyleLbl="conFgAcc1" presStyleIdx="2" presStyleCnt="3">
        <dgm:presLayoutVars>
          <dgm:bulletEnabled val="1"/>
        </dgm:presLayoutVars>
      </dgm:prSet>
      <dgm:spPr/>
    </dgm:pt>
  </dgm:ptLst>
  <dgm:cxnLst>
    <dgm:cxn modelId="{94AB4803-D7E8-4849-813D-33BA22460D25}" srcId="{3399C6AF-D03D-4914-B815-2C57F98B2220}" destId="{70A112C4-1290-4876-AD9E-ED0ECAD66A98}" srcOrd="1" destOrd="0" parTransId="{37DB9B1C-4D0D-4700-A7F1-7635E6F6BB35}" sibTransId="{98C12FD7-628D-4EB7-84E4-942289365DAE}"/>
    <dgm:cxn modelId="{E13B150C-01BC-4D16-9DFF-C7572E59066E}" type="presOf" srcId="{9081B681-92B3-4233-8993-A7DB997AD0C1}" destId="{E94B63DA-9C65-4CDA-B111-C940F7852C51}" srcOrd="1" destOrd="0" presId="urn:microsoft.com/office/officeart/2005/8/layout/list1"/>
    <dgm:cxn modelId="{C827F80C-96AA-49ED-B34E-CD4F4FF30588}" srcId="{0E34530C-060C-4865-9128-57852856F6A9}" destId="{77228127-0EDD-46EF-B859-6F67CC74C86C}" srcOrd="0" destOrd="0" parTransId="{B6C5FBD8-8A43-4FFF-876E-8A1537CF0D9D}" sibTransId="{4D4DBBC4-A4B3-4BAB-BA3F-DC15DF3AE8FA}"/>
    <dgm:cxn modelId="{7ED55D13-DA59-468F-9650-29DC25C7F1F9}" srcId="{9081B681-92B3-4233-8993-A7DB997AD0C1}" destId="{B3CABF95-AA63-41BB-9FF5-90966007C761}" srcOrd="0" destOrd="0" parTransId="{AAF1052B-ACBB-48A6-B775-284EFE8F318E}" sibTransId="{FE84F54F-10B2-40D1-B770-9BF710084082}"/>
    <dgm:cxn modelId="{1889CC17-AF16-4077-A97C-52F277552E2B}" srcId="{9081B681-92B3-4233-8993-A7DB997AD0C1}" destId="{A2BC71C3-A0B3-43BF-AE0C-29ACD8A27665}" srcOrd="4" destOrd="0" parTransId="{5972F23E-BC18-40EA-BF1E-B9CD84A23E51}" sibTransId="{DB10F091-59AA-4211-8290-E23FA5D9EA96}"/>
    <dgm:cxn modelId="{F048511F-C4D0-48B4-B0E2-31AE2063A98E}" srcId="{0E34530C-060C-4865-9128-57852856F6A9}" destId="{3399C6AF-D03D-4914-B815-2C57F98B2220}" srcOrd="1" destOrd="0" parTransId="{E66003C3-3E0A-483F-BF89-2D228B319B0D}" sibTransId="{F0536A7D-DCFE-4330-9A31-8FEF8220CF52}"/>
    <dgm:cxn modelId="{E040D92E-9C66-4F51-A686-77697998CF3D}" type="presOf" srcId="{2720CA09-E17E-4C8A-8C88-C0694366AF6F}" destId="{B46080EE-4536-4DD7-8973-EF57E6951D33}" srcOrd="0" destOrd="1" presId="urn:microsoft.com/office/officeart/2005/8/layout/list1"/>
    <dgm:cxn modelId="{ACD10137-AC7D-47B2-ABE0-601EA41E4F85}" srcId="{77228127-0EDD-46EF-B859-6F67CC74C86C}" destId="{C03B80F6-FC1F-4B4C-8E87-7AE3DAFFE965}" srcOrd="3" destOrd="0" parTransId="{1BFAD428-F4B9-4725-91AC-94F4D375B10C}" sibTransId="{5F21C327-C5CE-4946-B761-ECA7D96F5FA4}"/>
    <dgm:cxn modelId="{76DCFE3F-0AD2-4BC9-9568-4C5DF5B93441}" srcId="{9081B681-92B3-4233-8993-A7DB997AD0C1}" destId="{BF0953E6-D4D2-4DE7-AB32-09FCEAD8E13D}" srcOrd="5" destOrd="0" parTransId="{8D4BF994-D0B1-4AE5-80C5-CADD735A2845}" sibTransId="{F5E697AB-E8FF-4186-9469-4AFE3552C2A3}"/>
    <dgm:cxn modelId="{84793C41-C6E5-46B2-A8A3-5DF6BD612147}" type="presOf" srcId="{9081B681-92B3-4233-8993-A7DB997AD0C1}" destId="{78EB47D8-E448-497A-A1AF-4F7B8DE3C6C9}" srcOrd="0" destOrd="0" presId="urn:microsoft.com/office/officeart/2005/8/layout/list1"/>
    <dgm:cxn modelId="{5D964148-CA86-4243-995C-5F4749D0E075}" type="presOf" srcId="{A2BC71C3-A0B3-43BF-AE0C-29ACD8A27665}" destId="{6849F87B-E0FA-46A0-8E5B-D10E9F913276}" srcOrd="0" destOrd="4" presId="urn:microsoft.com/office/officeart/2005/8/layout/list1"/>
    <dgm:cxn modelId="{553E8E6D-C4DE-4E10-8901-DB27964375A8}" type="presOf" srcId="{C39D6D31-003F-4289-98E4-6A7242FBFFE1}" destId="{6849F87B-E0FA-46A0-8E5B-D10E9F913276}" srcOrd="0" destOrd="2" presId="urn:microsoft.com/office/officeart/2005/8/layout/list1"/>
    <dgm:cxn modelId="{3B5DC94D-DB1E-4A2B-B183-5D46642548FE}" type="presOf" srcId="{BC426C91-AFC8-4BB4-9819-87B005DA16D8}" destId="{31F20D89-2DF9-461E-8B28-FE645616649F}" srcOrd="0" destOrd="0" presId="urn:microsoft.com/office/officeart/2005/8/layout/list1"/>
    <dgm:cxn modelId="{EE225A6F-4364-42A9-91E9-155CE3B71AE3}" type="presOf" srcId="{3399C6AF-D03D-4914-B815-2C57F98B2220}" destId="{E32C8CC3-448E-4852-A4FE-1D9616D522B5}" srcOrd="1" destOrd="0" presId="urn:microsoft.com/office/officeart/2005/8/layout/list1"/>
    <dgm:cxn modelId="{39614650-9353-4DFB-A75E-E86BAD9962CA}" srcId="{77228127-0EDD-46EF-B859-6F67CC74C86C}" destId="{97658434-7DDF-4B1A-98FE-0947BA871873}" srcOrd="0" destOrd="0" parTransId="{CADFCD90-C713-49D3-9AD8-F66410A18B21}" sibTransId="{2E459349-B006-4F08-A712-A89017B3688B}"/>
    <dgm:cxn modelId="{B027D452-C630-42CA-903D-D8BE6BA347F9}" srcId="{77228127-0EDD-46EF-B859-6F67CC74C86C}" destId="{2720CA09-E17E-4C8A-8C88-C0694366AF6F}" srcOrd="1" destOrd="0" parTransId="{1265B07F-6C7A-4379-8E95-BD284C7D538D}" sibTransId="{6FE59350-8C6C-4C3D-8DCA-8C7CE88F72E4}"/>
    <dgm:cxn modelId="{8156B473-C389-46F0-8262-9ED8760A9541}" type="presOf" srcId="{3399C6AF-D03D-4914-B815-2C57F98B2220}" destId="{F3B9C8F7-82BE-4B5E-92ED-EFD8EBD3FACC}" srcOrd="0" destOrd="0" presId="urn:microsoft.com/office/officeart/2005/8/layout/list1"/>
    <dgm:cxn modelId="{C2A76659-B6F4-40C5-949E-9E06A2B6B817}" type="presOf" srcId="{77228127-0EDD-46EF-B859-6F67CC74C86C}" destId="{A830522B-8B1E-4C5A-9D27-DAE0A51C366F}" srcOrd="1" destOrd="0" presId="urn:microsoft.com/office/officeart/2005/8/layout/list1"/>
    <dgm:cxn modelId="{38F8A880-BAB1-483E-A67A-B2F7343F15F3}" type="presOf" srcId="{EE19CC2A-C484-4FEB-9E39-374C3E8DDE4F}" destId="{B46080EE-4536-4DD7-8973-EF57E6951D33}" srcOrd="0" destOrd="2" presId="urn:microsoft.com/office/officeart/2005/8/layout/list1"/>
    <dgm:cxn modelId="{0EE83398-057B-46E6-ABC5-E0B83E43CF18}" srcId="{3399C6AF-D03D-4914-B815-2C57F98B2220}" destId="{BC426C91-AFC8-4BB4-9819-87B005DA16D8}" srcOrd="0" destOrd="0" parTransId="{E38E3CF3-16C2-4D6D-99DB-E04E97C4852E}" sibTransId="{9F500B6D-F3A0-41DA-9AEB-7F00330F98FF}"/>
    <dgm:cxn modelId="{D6BB0C9F-9940-4A81-B747-D8B8C3EA88D4}" srcId="{9081B681-92B3-4233-8993-A7DB997AD0C1}" destId="{674E322C-365C-4847-9A81-F81B6B3E95F5}" srcOrd="3" destOrd="0" parTransId="{1A5F3431-86B9-4E6E-B395-FAE72CC7256E}" sibTransId="{1C33F2AD-EB17-4B7C-9D64-B89CF6D7A13B}"/>
    <dgm:cxn modelId="{11FB859F-48A8-4BE9-9D60-C34598E92B75}" srcId="{77228127-0EDD-46EF-B859-6F67CC74C86C}" destId="{EE19CC2A-C484-4FEB-9E39-374C3E8DDE4F}" srcOrd="2" destOrd="0" parTransId="{03EA2B9E-1241-4FE2-8C8B-856B3B23E153}" sibTransId="{7FEE7E2F-0414-4915-98B2-1C59592808A2}"/>
    <dgm:cxn modelId="{2E2712A2-EAC4-44F8-AC60-E223DE123A03}" srcId="{9081B681-92B3-4233-8993-A7DB997AD0C1}" destId="{A55C0110-101C-4A74-BF27-272A76D4FA0A}" srcOrd="1" destOrd="0" parTransId="{5D9CCB22-CEC5-4230-9352-60BEBDF866A7}" sibTransId="{64593CC0-A289-4D02-B1CE-CBA882E0C261}"/>
    <dgm:cxn modelId="{BCA69CA9-53BD-4043-9DE2-2C14AF61360D}" type="presOf" srcId="{BF0953E6-D4D2-4DE7-AB32-09FCEAD8E13D}" destId="{6849F87B-E0FA-46A0-8E5B-D10E9F913276}" srcOrd="0" destOrd="5" presId="urn:microsoft.com/office/officeart/2005/8/layout/list1"/>
    <dgm:cxn modelId="{82BFFFAE-959F-4415-95AC-A2BF59CA157C}" type="presOf" srcId="{77228127-0EDD-46EF-B859-6F67CC74C86C}" destId="{04FF96AF-CDE0-4201-BB92-77D73FD97670}" srcOrd="0" destOrd="0" presId="urn:microsoft.com/office/officeart/2005/8/layout/list1"/>
    <dgm:cxn modelId="{E3E0B9B4-783C-40BC-82A2-01A3F55B6548}" type="presOf" srcId="{B3CABF95-AA63-41BB-9FF5-90966007C761}" destId="{6849F87B-E0FA-46A0-8E5B-D10E9F913276}" srcOrd="0" destOrd="0" presId="urn:microsoft.com/office/officeart/2005/8/layout/list1"/>
    <dgm:cxn modelId="{2FB61FCB-9487-46FC-BD54-3A90EEFA468E}" type="presOf" srcId="{674E322C-365C-4847-9A81-F81B6B3E95F5}" destId="{6849F87B-E0FA-46A0-8E5B-D10E9F913276}" srcOrd="0" destOrd="3" presId="urn:microsoft.com/office/officeart/2005/8/layout/list1"/>
    <dgm:cxn modelId="{0C1287CB-2749-41D0-9A62-FD8F1AF89728}" type="presOf" srcId="{97658434-7DDF-4B1A-98FE-0947BA871873}" destId="{B46080EE-4536-4DD7-8973-EF57E6951D33}" srcOrd="0" destOrd="0" presId="urn:microsoft.com/office/officeart/2005/8/layout/list1"/>
    <dgm:cxn modelId="{377110CD-27B3-4AB7-9CE5-A4E39E80CDED}" type="presOf" srcId="{70A112C4-1290-4876-AD9E-ED0ECAD66A98}" destId="{31F20D89-2DF9-461E-8B28-FE645616649F}" srcOrd="0" destOrd="1" presId="urn:microsoft.com/office/officeart/2005/8/layout/list1"/>
    <dgm:cxn modelId="{67A3B9CE-7F40-498C-97EA-F34A393B691C}" type="presOf" srcId="{C03B80F6-FC1F-4B4C-8E87-7AE3DAFFE965}" destId="{B46080EE-4536-4DD7-8973-EF57E6951D33}" srcOrd="0" destOrd="3" presId="urn:microsoft.com/office/officeart/2005/8/layout/list1"/>
    <dgm:cxn modelId="{39DF8FD4-C027-494D-9056-CF247846BAB5}" srcId="{0E34530C-060C-4865-9128-57852856F6A9}" destId="{9081B681-92B3-4233-8993-A7DB997AD0C1}" srcOrd="2" destOrd="0" parTransId="{0241BCE6-8A88-48D4-9B6E-156708D9F170}" sibTransId="{4DAF383D-3E56-490C-B5BE-6F9F6FDE46EA}"/>
    <dgm:cxn modelId="{224453E5-3EB3-42A3-96D7-443B51B53367}" srcId="{9081B681-92B3-4233-8993-A7DB997AD0C1}" destId="{C39D6D31-003F-4289-98E4-6A7242FBFFE1}" srcOrd="2" destOrd="0" parTransId="{C4FF62BA-871B-43C0-BDC0-A9C0A07A8295}" sibTransId="{DF3438A4-912C-4A27-B2F7-6919F4400D59}"/>
    <dgm:cxn modelId="{BDE703EC-FE46-459D-9F8A-5F1549829CCA}" type="presOf" srcId="{A55C0110-101C-4A74-BF27-272A76D4FA0A}" destId="{6849F87B-E0FA-46A0-8E5B-D10E9F913276}" srcOrd="0" destOrd="1" presId="urn:microsoft.com/office/officeart/2005/8/layout/list1"/>
    <dgm:cxn modelId="{44E57FEE-EDC7-42CD-9BF5-3CFEE05B8385}" type="presOf" srcId="{0E34530C-060C-4865-9128-57852856F6A9}" destId="{D8C8F517-A113-4A6E-92C2-796408758F30}" srcOrd="0" destOrd="0" presId="urn:microsoft.com/office/officeart/2005/8/layout/list1"/>
    <dgm:cxn modelId="{8892FA06-C49B-4C2D-9BCE-B646B22F736A}" type="presParOf" srcId="{D8C8F517-A113-4A6E-92C2-796408758F30}" destId="{ED602737-EC32-4FEC-BE97-F9284F494EAF}" srcOrd="0" destOrd="0" presId="urn:microsoft.com/office/officeart/2005/8/layout/list1"/>
    <dgm:cxn modelId="{B06920AB-9D9C-4209-8D2B-FA4862D0DEBA}" type="presParOf" srcId="{ED602737-EC32-4FEC-BE97-F9284F494EAF}" destId="{04FF96AF-CDE0-4201-BB92-77D73FD97670}" srcOrd="0" destOrd="0" presId="urn:microsoft.com/office/officeart/2005/8/layout/list1"/>
    <dgm:cxn modelId="{21D1253F-2957-48B4-B2E5-8DB43C882174}" type="presParOf" srcId="{ED602737-EC32-4FEC-BE97-F9284F494EAF}" destId="{A830522B-8B1E-4C5A-9D27-DAE0A51C366F}" srcOrd="1" destOrd="0" presId="urn:microsoft.com/office/officeart/2005/8/layout/list1"/>
    <dgm:cxn modelId="{282217E6-EE9C-4BC7-B677-BB2F12B4D133}" type="presParOf" srcId="{D8C8F517-A113-4A6E-92C2-796408758F30}" destId="{6AC2AF7D-2A95-43C4-983A-38D4D3D14210}" srcOrd="1" destOrd="0" presId="urn:microsoft.com/office/officeart/2005/8/layout/list1"/>
    <dgm:cxn modelId="{5454B9BA-8027-4C30-A88C-81419B4A8600}" type="presParOf" srcId="{D8C8F517-A113-4A6E-92C2-796408758F30}" destId="{B46080EE-4536-4DD7-8973-EF57E6951D33}" srcOrd="2" destOrd="0" presId="urn:microsoft.com/office/officeart/2005/8/layout/list1"/>
    <dgm:cxn modelId="{6DA05709-4F20-40D0-9A98-08503CBD2017}" type="presParOf" srcId="{D8C8F517-A113-4A6E-92C2-796408758F30}" destId="{A1C4C4F0-5A9A-4796-BD9F-7882075766B1}" srcOrd="3" destOrd="0" presId="urn:microsoft.com/office/officeart/2005/8/layout/list1"/>
    <dgm:cxn modelId="{D4D2C79B-3677-4C70-83B9-605B71146E4E}" type="presParOf" srcId="{D8C8F517-A113-4A6E-92C2-796408758F30}" destId="{588AAE76-0494-4AC0-A3F5-F0F9AE4870B3}" srcOrd="4" destOrd="0" presId="urn:microsoft.com/office/officeart/2005/8/layout/list1"/>
    <dgm:cxn modelId="{A7F22CBE-B835-42F6-9892-D695AF5603DF}" type="presParOf" srcId="{588AAE76-0494-4AC0-A3F5-F0F9AE4870B3}" destId="{F3B9C8F7-82BE-4B5E-92ED-EFD8EBD3FACC}" srcOrd="0" destOrd="0" presId="urn:microsoft.com/office/officeart/2005/8/layout/list1"/>
    <dgm:cxn modelId="{93F5C47E-994E-4AFE-AC1C-FBDC49A6ADE3}" type="presParOf" srcId="{588AAE76-0494-4AC0-A3F5-F0F9AE4870B3}" destId="{E32C8CC3-448E-4852-A4FE-1D9616D522B5}" srcOrd="1" destOrd="0" presId="urn:microsoft.com/office/officeart/2005/8/layout/list1"/>
    <dgm:cxn modelId="{1BBDF48E-554B-482F-AE0D-29FA8686F2FC}" type="presParOf" srcId="{D8C8F517-A113-4A6E-92C2-796408758F30}" destId="{E43F21CC-3919-4388-8CED-0D83B3AD268E}" srcOrd="5" destOrd="0" presId="urn:microsoft.com/office/officeart/2005/8/layout/list1"/>
    <dgm:cxn modelId="{439ED6D0-C050-4668-AC8B-C3211A333C56}" type="presParOf" srcId="{D8C8F517-A113-4A6E-92C2-796408758F30}" destId="{31F20D89-2DF9-461E-8B28-FE645616649F}" srcOrd="6" destOrd="0" presId="urn:microsoft.com/office/officeart/2005/8/layout/list1"/>
    <dgm:cxn modelId="{A8E74EC2-5DAC-4C35-9CF7-A4FCA1706092}" type="presParOf" srcId="{D8C8F517-A113-4A6E-92C2-796408758F30}" destId="{553AA3A0-DD3C-4D91-8558-0BEED9B6F078}" srcOrd="7" destOrd="0" presId="urn:microsoft.com/office/officeart/2005/8/layout/list1"/>
    <dgm:cxn modelId="{ADD6F851-0310-4989-B75B-6D2C44EA6C55}" type="presParOf" srcId="{D8C8F517-A113-4A6E-92C2-796408758F30}" destId="{794F66A0-05FA-41B5-A511-A29AF30DC80D}" srcOrd="8" destOrd="0" presId="urn:microsoft.com/office/officeart/2005/8/layout/list1"/>
    <dgm:cxn modelId="{B2937220-63C7-41A3-A07F-59B976BC52F5}" type="presParOf" srcId="{794F66A0-05FA-41B5-A511-A29AF30DC80D}" destId="{78EB47D8-E448-497A-A1AF-4F7B8DE3C6C9}" srcOrd="0" destOrd="0" presId="urn:microsoft.com/office/officeart/2005/8/layout/list1"/>
    <dgm:cxn modelId="{4B7D85A7-E988-4A3C-B3BA-8A6F9AC5BC68}" type="presParOf" srcId="{794F66A0-05FA-41B5-A511-A29AF30DC80D}" destId="{E94B63DA-9C65-4CDA-B111-C940F7852C51}" srcOrd="1" destOrd="0" presId="urn:microsoft.com/office/officeart/2005/8/layout/list1"/>
    <dgm:cxn modelId="{B37F83D0-99AD-4E1A-AC27-B4860F520B3C}" type="presParOf" srcId="{D8C8F517-A113-4A6E-92C2-796408758F30}" destId="{C8793C3B-EE39-4B43-B10C-3D8F0FE9A9E5}" srcOrd="9" destOrd="0" presId="urn:microsoft.com/office/officeart/2005/8/layout/list1"/>
    <dgm:cxn modelId="{D635C4D9-4359-49B9-B7E8-18361ACE4442}" type="presParOf" srcId="{D8C8F517-A113-4A6E-92C2-796408758F30}" destId="{6849F87B-E0FA-46A0-8E5B-D10E9F91327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A87AE-FB96-40B2-962B-31C4AF72DB78}">
      <dsp:nvSpPr>
        <dsp:cNvPr id="0" name=""/>
        <dsp:cNvSpPr/>
      </dsp:nvSpPr>
      <dsp:spPr>
        <a:xfrm>
          <a:off x="0" y="63537"/>
          <a:ext cx="8229600" cy="702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latin typeface="Bookman Old Style" panose="02050604050505020204" pitchFamily="18" charset="0"/>
            </a:rPr>
            <a:t>Feature Selection</a:t>
          </a:r>
        </a:p>
      </dsp:txBody>
      <dsp:txXfrm>
        <a:off x="34269" y="97806"/>
        <a:ext cx="8161062" cy="633462"/>
      </dsp:txXfrm>
    </dsp:sp>
    <dsp:sp modelId="{9B206BDF-BEDC-47C1-8040-974C9C3C2D44}">
      <dsp:nvSpPr>
        <dsp:cNvPr id="0" name=""/>
        <dsp:cNvSpPr/>
      </dsp:nvSpPr>
      <dsp:spPr>
        <a:xfrm>
          <a:off x="0" y="765537"/>
          <a:ext cx="8229600" cy="7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dirty="0">
              <a:latin typeface="Bookman Old Style" panose="02050604050505020204" pitchFamily="18" charset="0"/>
            </a:rPr>
            <a:t>The process of picking a subset of the features</a:t>
          </a:r>
          <a:endParaRPr lang="en-IN" sz="2300" kern="1200" dirty="0">
            <a:latin typeface="Bookman Old Style" panose="02050604050505020204" pitchFamily="18" charset="0"/>
          </a:endParaRPr>
        </a:p>
        <a:p>
          <a:pPr marL="228600" lvl="1" indent="-228600" algn="l" defTabSz="1022350">
            <a:lnSpc>
              <a:spcPct val="90000"/>
            </a:lnSpc>
            <a:spcBef>
              <a:spcPct val="0"/>
            </a:spcBef>
            <a:spcAft>
              <a:spcPct val="20000"/>
            </a:spcAft>
            <a:buChar char="•"/>
          </a:pPr>
          <a:r>
            <a:rPr lang="en-US" sz="2300" b="0" i="0" kern="1200" dirty="0">
              <a:latin typeface="Bookman Old Style" panose="02050604050505020204" pitchFamily="18" charset="0"/>
            </a:rPr>
            <a:t>Keeps a subset of the features </a:t>
          </a:r>
          <a:endParaRPr lang="en-IN" sz="2300" kern="1200" dirty="0">
            <a:latin typeface="Bookman Old Style" panose="02050604050505020204" pitchFamily="18" charset="0"/>
          </a:endParaRPr>
        </a:p>
      </dsp:txBody>
      <dsp:txXfrm>
        <a:off x="0" y="765537"/>
        <a:ext cx="8229600" cy="776250"/>
      </dsp:txXfrm>
    </dsp:sp>
    <dsp:sp modelId="{FEED95B1-94D9-40BF-9CB2-3A3859A8E4E8}">
      <dsp:nvSpPr>
        <dsp:cNvPr id="0" name=""/>
        <dsp:cNvSpPr/>
      </dsp:nvSpPr>
      <dsp:spPr>
        <a:xfrm>
          <a:off x="0" y="1541787"/>
          <a:ext cx="8229600" cy="7020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latin typeface="Bookman Old Style" panose="02050604050505020204" pitchFamily="18" charset="0"/>
            </a:rPr>
            <a:t>Feature Reduction</a:t>
          </a:r>
        </a:p>
      </dsp:txBody>
      <dsp:txXfrm>
        <a:off x="34269" y="1576056"/>
        <a:ext cx="8161062" cy="633462"/>
      </dsp:txXfrm>
    </dsp:sp>
    <dsp:sp modelId="{8D1D96EA-CF22-49B4-8AF5-9834667E0F78}">
      <dsp:nvSpPr>
        <dsp:cNvPr id="0" name=""/>
        <dsp:cNvSpPr/>
      </dsp:nvSpPr>
      <dsp:spPr>
        <a:xfrm>
          <a:off x="0" y="2243787"/>
          <a:ext cx="8229600" cy="1086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IN" sz="2300" kern="1200" dirty="0">
              <a:latin typeface="Bookman Old Style" panose="02050604050505020204" pitchFamily="18" charset="0"/>
            </a:rPr>
            <a:t>Reducing the no. of dimensions in a dataset while retaining as much info as possible</a:t>
          </a:r>
        </a:p>
        <a:p>
          <a:pPr marL="228600" lvl="1" indent="-228600" algn="l" defTabSz="1022350">
            <a:lnSpc>
              <a:spcPct val="90000"/>
            </a:lnSpc>
            <a:spcBef>
              <a:spcPct val="0"/>
            </a:spcBef>
            <a:spcAft>
              <a:spcPct val="20000"/>
            </a:spcAft>
            <a:buChar char="•"/>
          </a:pPr>
          <a:r>
            <a:rPr lang="en-IN" sz="2300" kern="1200" dirty="0">
              <a:latin typeface="Bookman Old Style" panose="02050604050505020204" pitchFamily="18" charset="0"/>
            </a:rPr>
            <a:t>Transforms the data into a lower dimensional space  </a:t>
          </a:r>
        </a:p>
      </dsp:txBody>
      <dsp:txXfrm>
        <a:off x="0" y="2243787"/>
        <a:ext cx="8229600" cy="1086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080EE-4536-4DD7-8973-EF57E6951D33}">
      <dsp:nvSpPr>
        <dsp:cNvPr id="0" name=""/>
        <dsp:cNvSpPr/>
      </dsp:nvSpPr>
      <dsp:spPr>
        <a:xfrm>
          <a:off x="0" y="78749"/>
          <a:ext cx="8229600" cy="15435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104140" rIns="638708" bIns="85344" numCol="1" spcCol="1270" anchor="t" anchorCtr="0">
          <a:noAutofit/>
        </a:bodyPr>
        <a:lstStyle/>
        <a:p>
          <a:pPr marL="114300" lvl="1" indent="-114300" algn="l" defTabSz="533400">
            <a:lnSpc>
              <a:spcPct val="100000"/>
            </a:lnSpc>
            <a:spcBef>
              <a:spcPct val="0"/>
            </a:spcBef>
            <a:spcAft>
              <a:spcPct val="15000"/>
            </a:spcAft>
            <a:buChar char="•"/>
          </a:pPr>
          <a:r>
            <a:rPr lang="en-US" sz="1200" kern="1200">
              <a:latin typeface="Bookman Old Style" panose="02050604050505020204" pitchFamily="18" charset="0"/>
            </a:rPr>
            <a:t>Used for Dimensionality Reduction</a:t>
          </a:r>
        </a:p>
        <a:p>
          <a:pPr marL="114300" lvl="1" indent="-114300" algn="l" defTabSz="533400">
            <a:lnSpc>
              <a:spcPct val="100000"/>
            </a:lnSpc>
            <a:spcBef>
              <a:spcPct val="0"/>
            </a:spcBef>
            <a:spcAft>
              <a:spcPct val="15000"/>
            </a:spcAft>
            <a:buChar char="•"/>
          </a:pPr>
          <a:r>
            <a:rPr lang="en-US" sz="1200" kern="1200" dirty="0">
              <a:latin typeface="Bookman Old Style" panose="02050604050505020204" pitchFamily="18" charset="0"/>
            </a:rPr>
            <a:t>PCA will assist you in eliminating all related features, sometimes referred to as multicollinearity.</a:t>
          </a:r>
        </a:p>
        <a:p>
          <a:pPr marL="114300" lvl="1" indent="-114300" algn="l" defTabSz="533400">
            <a:lnSpc>
              <a:spcPct val="100000"/>
            </a:lnSpc>
            <a:spcBef>
              <a:spcPct val="0"/>
            </a:spcBef>
            <a:spcAft>
              <a:spcPct val="15000"/>
            </a:spcAft>
            <a:buChar char="•"/>
          </a:pPr>
          <a:r>
            <a:rPr lang="en-US" sz="1200" kern="1200" dirty="0">
              <a:latin typeface="Bookman Old Style" panose="02050604050505020204" pitchFamily="18" charset="0"/>
            </a:rPr>
            <a:t>The time required to train your model is now substantially shorter because to PCA’s reduction in the number of features.</a:t>
          </a:r>
        </a:p>
        <a:p>
          <a:pPr marL="114300" lvl="1" indent="-114300" algn="l" defTabSz="533400">
            <a:lnSpc>
              <a:spcPct val="100000"/>
            </a:lnSpc>
            <a:spcBef>
              <a:spcPct val="0"/>
            </a:spcBef>
            <a:spcAft>
              <a:spcPct val="15000"/>
            </a:spcAft>
            <a:buChar char="•"/>
          </a:pPr>
          <a:r>
            <a:rPr lang="en-US" sz="1200" kern="1200">
              <a:latin typeface="Bookman Old Style" panose="02050604050505020204" pitchFamily="18" charset="0"/>
            </a:rPr>
            <a:t>PCA aids in overcoming overfitting by eliminating the extraneous features from your dataset.</a:t>
          </a:r>
        </a:p>
      </dsp:txBody>
      <dsp:txXfrm>
        <a:off x="0" y="78749"/>
        <a:ext cx="8229600" cy="1543500"/>
      </dsp:txXfrm>
    </dsp:sp>
    <dsp:sp modelId="{A830522B-8B1E-4C5A-9D27-DAE0A51C366F}">
      <dsp:nvSpPr>
        <dsp:cNvPr id="0" name=""/>
        <dsp:cNvSpPr/>
      </dsp:nvSpPr>
      <dsp:spPr>
        <a:xfrm>
          <a:off x="411480" y="4949"/>
          <a:ext cx="5760720" cy="1476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marL="0" lvl="0" indent="0" algn="l" defTabSz="533400">
            <a:lnSpc>
              <a:spcPct val="100000"/>
            </a:lnSpc>
            <a:spcBef>
              <a:spcPct val="0"/>
            </a:spcBef>
            <a:spcAft>
              <a:spcPct val="35000"/>
            </a:spcAft>
            <a:buNone/>
          </a:pPr>
          <a:r>
            <a:rPr lang="en-US" sz="1200" b="1" kern="1200" dirty="0">
              <a:latin typeface="Bookman Old Style" panose="02050604050505020204" pitchFamily="18" charset="0"/>
            </a:rPr>
            <a:t>Advantage for Principal Component Analysis</a:t>
          </a:r>
        </a:p>
      </dsp:txBody>
      <dsp:txXfrm>
        <a:off x="418685" y="12154"/>
        <a:ext cx="5746310" cy="133190"/>
      </dsp:txXfrm>
    </dsp:sp>
    <dsp:sp modelId="{31F20D89-2DF9-461E-8B28-FE645616649F}">
      <dsp:nvSpPr>
        <dsp:cNvPr id="0" name=""/>
        <dsp:cNvSpPr/>
      </dsp:nvSpPr>
      <dsp:spPr>
        <a:xfrm>
          <a:off x="0" y="1723050"/>
          <a:ext cx="8229600" cy="58275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104140" rIns="638708" bIns="85344" numCol="1" spcCol="1270" anchor="t" anchorCtr="0">
          <a:noAutofit/>
        </a:bodyPr>
        <a:lstStyle/>
        <a:p>
          <a:pPr marL="114300" lvl="1" indent="-114300" algn="l" defTabSz="533400">
            <a:lnSpc>
              <a:spcPct val="100000"/>
            </a:lnSpc>
            <a:spcBef>
              <a:spcPct val="0"/>
            </a:spcBef>
            <a:spcAft>
              <a:spcPct val="15000"/>
            </a:spcAft>
            <a:buChar char="•"/>
          </a:pPr>
          <a:r>
            <a:rPr lang="en-US" sz="1200" kern="1200" dirty="0">
              <a:latin typeface="Bookman Old Style" panose="02050604050505020204" pitchFamily="18" charset="0"/>
            </a:rPr>
            <a:t>Useful for quantitative data but not effective with qualitative data.</a:t>
          </a:r>
        </a:p>
        <a:p>
          <a:pPr marL="114300" lvl="1" indent="-114300" algn="l" defTabSz="533400">
            <a:lnSpc>
              <a:spcPct val="100000"/>
            </a:lnSpc>
            <a:spcBef>
              <a:spcPct val="0"/>
            </a:spcBef>
            <a:spcAft>
              <a:spcPct val="15000"/>
            </a:spcAft>
            <a:buChar char="•"/>
          </a:pPr>
          <a:r>
            <a:rPr lang="en-US" sz="1200" kern="1200" dirty="0">
              <a:latin typeface="Bookman Old Style" panose="02050604050505020204" pitchFamily="18" charset="0"/>
            </a:rPr>
            <a:t>Interpretation of PC is difficult from original data</a:t>
          </a:r>
        </a:p>
      </dsp:txBody>
      <dsp:txXfrm>
        <a:off x="0" y="1723050"/>
        <a:ext cx="8229600" cy="582750"/>
      </dsp:txXfrm>
    </dsp:sp>
    <dsp:sp modelId="{E32C8CC3-448E-4852-A4FE-1D9616D522B5}">
      <dsp:nvSpPr>
        <dsp:cNvPr id="0" name=""/>
        <dsp:cNvSpPr/>
      </dsp:nvSpPr>
      <dsp:spPr>
        <a:xfrm>
          <a:off x="411480" y="1649250"/>
          <a:ext cx="5760720" cy="1476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marL="0" lvl="0" indent="0" algn="l" defTabSz="533400">
            <a:lnSpc>
              <a:spcPct val="100000"/>
            </a:lnSpc>
            <a:spcBef>
              <a:spcPct val="0"/>
            </a:spcBef>
            <a:spcAft>
              <a:spcPct val="35000"/>
            </a:spcAft>
            <a:buNone/>
          </a:pPr>
          <a:r>
            <a:rPr lang="en-US" sz="1200" b="1" kern="1200" dirty="0">
              <a:latin typeface="Bookman Old Style" panose="02050604050505020204" pitchFamily="18" charset="0"/>
            </a:rPr>
            <a:t>Disadvantage for Principal Component Analysis</a:t>
          </a:r>
        </a:p>
      </dsp:txBody>
      <dsp:txXfrm>
        <a:off x="418685" y="1656455"/>
        <a:ext cx="5746310" cy="133190"/>
      </dsp:txXfrm>
    </dsp:sp>
    <dsp:sp modelId="{6849F87B-E0FA-46A0-8E5B-D10E9F913276}">
      <dsp:nvSpPr>
        <dsp:cNvPr id="0" name=""/>
        <dsp:cNvSpPr/>
      </dsp:nvSpPr>
      <dsp:spPr>
        <a:xfrm>
          <a:off x="0" y="2406599"/>
          <a:ext cx="8229600" cy="14175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104140" rIns="638708" bIns="85344" numCol="1" spcCol="1270" anchor="t" anchorCtr="0">
          <a:noAutofit/>
        </a:bodyPr>
        <a:lstStyle/>
        <a:p>
          <a:pPr marL="114300" lvl="1" indent="-114300" algn="l" defTabSz="533400">
            <a:lnSpc>
              <a:spcPct val="100000"/>
            </a:lnSpc>
            <a:spcBef>
              <a:spcPct val="0"/>
            </a:spcBef>
            <a:spcAft>
              <a:spcPct val="15000"/>
            </a:spcAft>
            <a:buChar char="•"/>
          </a:pPr>
          <a:r>
            <a:rPr lang="en-US" sz="1200" kern="1200">
              <a:latin typeface="Bookman Old Style" panose="02050604050505020204" pitchFamily="18" charset="0"/>
            </a:rPr>
            <a:t>Computer Vision</a:t>
          </a:r>
        </a:p>
        <a:p>
          <a:pPr marL="114300" lvl="1" indent="-114300" algn="l" defTabSz="533400">
            <a:lnSpc>
              <a:spcPct val="100000"/>
            </a:lnSpc>
            <a:spcBef>
              <a:spcPct val="0"/>
            </a:spcBef>
            <a:spcAft>
              <a:spcPct val="15000"/>
            </a:spcAft>
            <a:buChar char="•"/>
          </a:pPr>
          <a:r>
            <a:rPr lang="en-US" sz="1200" kern="1200">
              <a:latin typeface="Bookman Old Style" panose="02050604050505020204" pitchFamily="18" charset="0"/>
            </a:rPr>
            <a:t>Bio-informatics application</a:t>
          </a:r>
        </a:p>
        <a:p>
          <a:pPr marL="114300" lvl="1" indent="-114300" algn="l" defTabSz="533400">
            <a:lnSpc>
              <a:spcPct val="100000"/>
            </a:lnSpc>
            <a:spcBef>
              <a:spcPct val="0"/>
            </a:spcBef>
            <a:spcAft>
              <a:spcPct val="15000"/>
            </a:spcAft>
            <a:buChar char="•"/>
          </a:pPr>
          <a:r>
            <a:rPr lang="en-US" sz="1200" kern="1200">
              <a:latin typeface="Bookman Old Style" panose="02050604050505020204" pitchFamily="18" charset="0"/>
            </a:rPr>
            <a:t>For compressed images or resizing of the image</a:t>
          </a:r>
        </a:p>
        <a:p>
          <a:pPr marL="114300" lvl="1" indent="-114300" algn="l" defTabSz="533400">
            <a:lnSpc>
              <a:spcPct val="100000"/>
            </a:lnSpc>
            <a:spcBef>
              <a:spcPct val="0"/>
            </a:spcBef>
            <a:spcAft>
              <a:spcPct val="15000"/>
            </a:spcAft>
            <a:buChar char="•"/>
          </a:pPr>
          <a:r>
            <a:rPr lang="en-US" sz="1200" kern="1200" dirty="0">
              <a:latin typeface="Bookman Old Style" panose="02050604050505020204" pitchFamily="18" charset="0"/>
            </a:rPr>
            <a:t>Discovering patterns from high-dimensional data</a:t>
          </a:r>
        </a:p>
        <a:p>
          <a:pPr marL="114300" lvl="1" indent="-114300" algn="l" defTabSz="533400">
            <a:lnSpc>
              <a:spcPct val="100000"/>
            </a:lnSpc>
            <a:spcBef>
              <a:spcPct val="0"/>
            </a:spcBef>
            <a:spcAft>
              <a:spcPct val="15000"/>
            </a:spcAft>
            <a:buChar char="•"/>
          </a:pPr>
          <a:r>
            <a:rPr lang="en-US" sz="1200" kern="1200" dirty="0">
              <a:latin typeface="Bookman Old Style" panose="02050604050505020204" pitchFamily="18" charset="0"/>
            </a:rPr>
            <a:t>Reduction of dimensions</a:t>
          </a:r>
        </a:p>
        <a:p>
          <a:pPr marL="114300" lvl="1" indent="-114300" algn="l" defTabSz="533400">
            <a:lnSpc>
              <a:spcPct val="100000"/>
            </a:lnSpc>
            <a:spcBef>
              <a:spcPct val="0"/>
            </a:spcBef>
            <a:spcAft>
              <a:spcPct val="15000"/>
            </a:spcAft>
            <a:buChar char="•"/>
          </a:pPr>
          <a:r>
            <a:rPr lang="en-US" sz="1200" kern="1200">
              <a:latin typeface="Bookman Old Style" panose="02050604050505020204" pitchFamily="18" charset="0"/>
            </a:rPr>
            <a:t>Multidimensional Data – Visualization</a:t>
          </a:r>
        </a:p>
      </dsp:txBody>
      <dsp:txXfrm>
        <a:off x="0" y="2406599"/>
        <a:ext cx="8229600" cy="1417500"/>
      </dsp:txXfrm>
    </dsp:sp>
    <dsp:sp modelId="{E94B63DA-9C65-4CDA-B111-C940F7852C51}">
      <dsp:nvSpPr>
        <dsp:cNvPr id="0" name=""/>
        <dsp:cNvSpPr/>
      </dsp:nvSpPr>
      <dsp:spPr>
        <a:xfrm>
          <a:off x="411480" y="2332800"/>
          <a:ext cx="5760720" cy="1476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742" tIns="0" rIns="217742" bIns="0" numCol="1" spcCol="1270" anchor="ctr" anchorCtr="0">
          <a:noAutofit/>
        </a:bodyPr>
        <a:lstStyle/>
        <a:p>
          <a:pPr marL="0" lvl="0" indent="0" algn="l" defTabSz="533400">
            <a:lnSpc>
              <a:spcPct val="100000"/>
            </a:lnSpc>
            <a:spcBef>
              <a:spcPct val="0"/>
            </a:spcBef>
            <a:spcAft>
              <a:spcPct val="35000"/>
            </a:spcAft>
            <a:buNone/>
          </a:pPr>
          <a:r>
            <a:rPr lang="en-US" sz="1200" b="1" kern="1200" dirty="0">
              <a:latin typeface="Bookman Old Style" panose="02050604050505020204" pitchFamily="18" charset="0"/>
            </a:rPr>
            <a:t>Application for Principal Component Analysis</a:t>
          </a:r>
        </a:p>
      </dsp:txBody>
      <dsp:txXfrm>
        <a:off x="418685" y="2340005"/>
        <a:ext cx="5746310" cy="1331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3/12/2024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FF38DAD-5F37-4EA5-A798-26ED1E453939}" type="slidenum">
              <a:rPr lang="en-US" smtClean="0"/>
              <a:pPr/>
              <a:t>17</a:t>
            </a:fld>
            <a:endParaRPr lang="en-US"/>
          </a:p>
        </p:txBody>
      </p:sp>
    </p:spTree>
    <p:extLst>
      <p:ext uri="{BB962C8B-B14F-4D97-AF65-F5344CB8AC3E}">
        <p14:creationId xmlns:p14="http://schemas.microsoft.com/office/powerpoint/2010/main" val="3996051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248400" y="3921565"/>
            <a:ext cx="2590800" cy="376237"/>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31008-A84F-4275-74F2-E6FAC5A8C1AB}"/>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0DB6B73-3C8A-70EB-4D88-935DBE957A86}"/>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38218BD-9E04-4D72-1D8C-2608F29EA662}"/>
              </a:ext>
            </a:extLst>
          </p:cNvPr>
          <p:cNvSpPr>
            <a:spLocks noGrp="1"/>
          </p:cNvSpPr>
          <p:nvPr>
            <p:ph type="dt" sz="half" idx="10"/>
          </p:nvPr>
        </p:nvSpPr>
        <p:spPr/>
        <p:txBody>
          <a:bodyPr/>
          <a:lstStyle/>
          <a:p>
            <a:fld id="{88C2A1AA-9D2A-4AE0-8706-2337476E5A92}" type="datetimeFigureOut">
              <a:rPr lang="en-IN" smtClean="0"/>
              <a:t>12-03-2024</a:t>
            </a:fld>
            <a:endParaRPr lang="en-IN"/>
          </a:p>
        </p:txBody>
      </p:sp>
      <p:sp>
        <p:nvSpPr>
          <p:cNvPr id="5" name="Footer Placeholder 4">
            <a:extLst>
              <a:ext uri="{FF2B5EF4-FFF2-40B4-BE49-F238E27FC236}">
                <a16:creationId xmlns:a16="http://schemas.microsoft.com/office/drawing/2014/main" id="{48F65ABF-A297-B26E-31B9-592AE0E39C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110785-BE39-B772-C760-45FBF15FFF32}"/>
              </a:ext>
            </a:extLst>
          </p:cNvPr>
          <p:cNvSpPr>
            <a:spLocks noGrp="1"/>
          </p:cNvSpPr>
          <p:nvPr>
            <p:ph type="sldNum" sz="quarter" idx="12"/>
          </p:nvPr>
        </p:nvSpPr>
        <p:spPr/>
        <p:txBody>
          <a:bodyPr/>
          <a:lstStyle/>
          <a:p>
            <a:fld id="{26A379CF-BA4B-4094-AE53-780A3797CC62}" type="slidenum">
              <a:rPr lang="en-IN" smtClean="0"/>
              <a:t>‹#›</a:t>
            </a:fld>
            <a:endParaRPr lang="en-IN"/>
          </a:p>
        </p:txBody>
      </p:sp>
    </p:spTree>
    <p:extLst>
      <p:ext uri="{BB962C8B-B14F-4D97-AF65-F5344CB8AC3E}">
        <p14:creationId xmlns:p14="http://schemas.microsoft.com/office/powerpoint/2010/main" val="1620287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CDA8-F94A-5EDB-9B28-8508A36506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7455A8-F52D-1EEF-3A2F-028EE869F2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41274C-DFEB-22C7-7F09-E037AF43E468}"/>
              </a:ext>
            </a:extLst>
          </p:cNvPr>
          <p:cNvSpPr>
            <a:spLocks noGrp="1"/>
          </p:cNvSpPr>
          <p:nvPr>
            <p:ph type="dt" sz="half" idx="10"/>
          </p:nvPr>
        </p:nvSpPr>
        <p:spPr/>
        <p:txBody>
          <a:bodyPr/>
          <a:lstStyle/>
          <a:p>
            <a:fld id="{88C2A1AA-9D2A-4AE0-8706-2337476E5A92}" type="datetimeFigureOut">
              <a:rPr lang="en-IN" smtClean="0"/>
              <a:t>12-03-2024</a:t>
            </a:fld>
            <a:endParaRPr lang="en-IN"/>
          </a:p>
        </p:txBody>
      </p:sp>
      <p:sp>
        <p:nvSpPr>
          <p:cNvPr id="5" name="Footer Placeholder 4">
            <a:extLst>
              <a:ext uri="{FF2B5EF4-FFF2-40B4-BE49-F238E27FC236}">
                <a16:creationId xmlns:a16="http://schemas.microsoft.com/office/drawing/2014/main" id="{4A8C2387-AA6E-E47D-79CD-301FE221DE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D83F29-53A3-70B8-6274-C37BEDDE5EBB}"/>
              </a:ext>
            </a:extLst>
          </p:cNvPr>
          <p:cNvSpPr>
            <a:spLocks noGrp="1"/>
          </p:cNvSpPr>
          <p:nvPr>
            <p:ph type="sldNum" sz="quarter" idx="12"/>
          </p:nvPr>
        </p:nvSpPr>
        <p:spPr/>
        <p:txBody>
          <a:bodyPr/>
          <a:lstStyle/>
          <a:p>
            <a:fld id="{26A379CF-BA4B-4094-AE53-780A3797CC62}" type="slidenum">
              <a:rPr lang="en-IN" smtClean="0"/>
              <a:t>‹#›</a:t>
            </a:fld>
            <a:endParaRPr lang="en-IN"/>
          </a:p>
        </p:txBody>
      </p:sp>
    </p:spTree>
    <p:extLst>
      <p:ext uri="{BB962C8B-B14F-4D97-AF65-F5344CB8AC3E}">
        <p14:creationId xmlns:p14="http://schemas.microsoft.com/office/powerpoint/2010/main" val="1805348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D2BA-3C4E-8580-5B21-7C1F6A191FEA}"/>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6405A27-54C2-C9C9-6737-A9FA272C89AF}"/>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F10CDE-3DA9-6F04-018C-AFF1F949F864}"/>
              </a:ext>
            </a:extLst>
          </p:cNvPr>
          <p:cNvSpPr>
            <a:spLocks noGrp="1"/>
          </p:cNvSpPr>
          <p:nvPr>
            <p:ph type="dt" sz="half" idx="10"/>
          </p:nvPr>
        </p:nvSpPr>
        <p:spPr/>
        <p:txBody>
          <a:bodyPr/>
          <a:lstStyle/>
          <a:p>
            <a:fld id="{88C2A1AA-9D2A-4AE0-8706-2337476E5A92}" type="datetimeFigureOut">
              <a:rPr lang="en-IN" smtClean="0"/>
              <a:t>12-03-2024</a:t>
            </a:fld>
            <a:endParaRPr lang="en-IN"/>
          </a:p>
        </p:txBody>
      </p:sp>
      <p:sp>
        <p:nvSpPr>
          <p:cNvPr id="5" name="Footer Placeholder 4">
            <a:extLst>
              <a:ext uri="{FF2B5EF4-FFF2-40B4-BE49-F238E27FC236}">
                <a16:creationId xmlns:a16="http://schemas.microsoft.com/office/drawing/2014/main" id="{CA5FE26C-201D-FEC1-1C94-508CA7CA5B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28FE98-A15C-1D05-8669-8A858001FAC0}"/>
              </a:ext>
            </a:extLst>
          </p:cNvPr>
          <p:cNvSpPr>
            <a:spLocks noGrp="1"/>
          </p:cNvSpPr>
          <p:nvPr>
            <p:ph type="sldNum" sz="quarter" idx="12"/>
          </p:nvPr>
        </p:nvSpPr>
        <p:spPr/>
        <p:txBody>
          <a:bodyPr/>
          <a:lstStyle/>
          <a:p>
            <a:fld id="{26A379CF-BA4B-4094-AE53-780A3797CC62}" type="slidenum">
              <a:rPr lang="en-IN" smtClean="0"/>
              <a:t>‹#›</a:t>
            </a:fld>
            <a:endParaRPr lang="en-IN"/>
          </a:p>
        </p:txBody>
      </p:sp>
    </p:spTree>
    <p:extLst>
      <p:ext uri="{BB962C8B-B14F-4D97-AF65-F5344CB8AC3E}">
        <p14:creationId xmlns:p14="http://schemas.microsoft.com/office/powerpoint/2010/main" val="3697812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1150-376A-6DFB-F7D2-E3C8811845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C44DF7-BA7F-9DEC-8488-5A13B2AF274D}"/>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E1E4AF-413C-2E8E-A5E3-02C157208A9F}"/>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7EF28D-EB07-CD6D-4C22-F3A84CE02AA2}"/>
              </a:ext>
            </a:extLst>
          </p:cNvPr>
          <p:cNvSpPr>
            <a:spLocks noGrp="1"/>
          </p:cNvSpPr>
          <p:nvPr>
            <p:ph type="dt" sz="half" idx="10"/>
          </p:nvPr>
        </p:nvSpPr>
        <p:spPr/>
        <p:txBody>
          <a:bodyPr/>
          <a:lstStyle/>
          <a:p>
            <a:fld id="{88C2A1AA-9D2A-4AE0-8706-2337476E5A92}" type="datetimeFigureOut">
              <a:rPr lang="en-IN" smtClean="0"/>
              <a:t>12-03-2024</a:t>
            </a:fld>
            <a:endParaRPr lang="en-IN"/>
          </a:p>
        </p:txBody>
      </p:sp>
      <p:sp>
        <p:nvSpPr>
          <p:cNvPr id="6" name="Footer Placeholder 5">
            <a:extLst>
              <a:ext uri="{FF2B5EF4-FFF2-40B4-BE49-F238E27FC236}">
                <a16:creationId xmlns:a16="http://schemas.microsoft.com/office/drawing/2014/main" id="{72789444-182B-208D-70B4-F46E9310AC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520C64-34D6-FD12-09A0-85DA9B419A8B}"/>
              </a:ext>
            </a:extLst>
          </p:cNvPr>
          <p:cNvSpPr>
            <a:spLocks noGrp="1"/>
          </p:cNvSpPr>
          <p:nvPr>
            <p:ph type="sldNum" sz="quarter" idx="12"/>
          </p:nvPr>
        </p:nvSpPr>
        <p:spPr/>
        <p:txBody>
          <a:bodyPr/>
          <a:lstStyle/>
          <a:p>
            <a:fld id="{26A379CF-BA4B-4094-AE53-780A3797CC62}" type="slidenum">
              <a:rPr lang="en-IN" smtClean="0"/>
              <a:t>‹#›</a:t>
            </a:fld>
            <a:endParaRPr lang="en-IN"/>
          </a:p>
        </p:txBody>
      </p:sp>
    </p:spTree>
    <p:extLst>
      <p:ext uri="{BB962C8B-B14F-4D97-AF65-F5344CB8AC3E}">
        <p14:creationId xmlns:p14="http://schemas.microsoft.com/office/powerpoint/2010/main" val="1152846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D342-65C0-C097-EEB0-E506BAE6259B}"/>
              </a:ext>
            </a:extLst>
          </p:cNvPr>
          <p:cNvSpPr>
            <a:spLocks noGrp="1"/>
          </p:cNvSpPr>
          <p:nvPr>
            <p:ph type="title"/>
          </p:nvPr>
        </p:nvSpPr>
        <p:spPr>
          <a:xfrm>
            <a:off x="630238" y="274638"/>
            <a:ext cx="7886700" cy="9937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061082-3FDA-32CF-264E-25A5D5EC7028}"/>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4C1E77-19E7-80FC-3DFE-4158D89AD093}"/>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8B3460-0EDF-7FE8-2AC3-7142214960C1}"/>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9A54CC-EEEC-AE6C-C98F-6C5B4AD98202}"/>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21605B-B83E-1127-2705-039A5F0073E9}"/>
              </a:ext>
            </a:extLst>
          </p:cNvPr>
          <p:cNvSpPr>
            <a:spLocks noGrp="1"/>
          </p:cNvSpPr>
          <p:nvPr>
            <p:ph type="dt" sz="half" idx="10"/>
          </p:nvPr>
        </p:nvSpPr>
        <p:spPr/>
        <p:txBody>
          <a:bodyPr/>
          <a:lstStyle/>
          <a:p>
            <a:fld id="{88C2A1AA-9D2A-4AE0-8706-2337476E5A92}" type="datetimeFigureOut">
              <a:rPr lang="en-IN" smtClean="0"/>
              <a:t>12-03-2024</a:t>
            </a:fld>
            <a:endParaRPr lang="en-IN"/>
          </a:p>
        </p:txBody>
      </p:sp>
      <p:sp>
        <p:nvSpPr>
          <p:cNvPr id="8" name="Footer Placeholder 7">
            <a:extLst>
              <a:ext uri="{FF2B5EF4-FFF2-40B4-BE49-F238E27FC236}">
                <a16:creationId xmlns:a16="http://schemas.microsoft.com/office/drawing/2014/main" id="{66A759F3-5261-959F-CEFE-1F63C10DCB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376541-8EC1-5F5B-E670-CEE0B0270431}"/>
              </a:ext>
            </a:extLst>
          </p:cNvPr>
          <p:cNvSpPr>
            <a:spLocks noGrp="1"/>
          </p:cNvSpPr>
          <p:nvPr>
            <p:ph type="sldNum" sz="quarter" idx="12"/>
          </p:nvPr>
        </p:nvSpPr>
        <p:spPr/>
        <p:txBody>
          <a:bodyPr/>
          <a:lstStyle/>
          <a:p>
            <a:fld id="{26A379CF-BA4B-4094-AE53-780A3797CC62}" type="slidenum">
              <a:rPr lang="en-IN" smtClean="0"/>
              <a:t>‹#›</a:t>
            </a:fld>
            <a:endParaRPr lang="en-IN"/>
          </a:p>
        </p:txBody>
      </p:sp>
    </p:spTree>
    <p:extLst>
      <p:ext uri="{BB962C8B-B14F-4D97-AF65-F5344CB8AC3E}">
        <p14:creationId xmlns:p14="http://schemas.microsoft.com/office/powerpoint/2010/main" val="4161555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4477-8195-4D20-2F8E-614FB384559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822C557-AED4-73C8-658A-033F9D5ED838}"/>
              </a:ext>
            </a:extLst>
          </p:cNvPr>
          <p:cNvSpPr>
            <a:spLocks noGrp="1"/>
          </p:cNvSpPr>
          <p:nvPr>
            <p:ph type="dt" sz="half" idx="10"/>
          </p:nvPr>
        </p:nvSpPr>
        <p:spPr/>
        <p:txBody>
          <a:bodyPr/>
          <a:lstStyle/>
          <a:p>
            <a:fld id="{88C2A1AA-9D2A-4AE0-8706-2337476E5A92}" type="datetimeFigureOut">
              <a:rPr lang="en-IN" smtClean="0"/>
              <a:t>12-03-2024</a:t>
            </a:fld>
            <a:endParaRPr lang="en-IN"/>
          </a:p>
        </p:txBody>
      </p:sp>
      <p:sp>
        <p:nvSpPr>
          <p:cNvPr id="4" name="Footer Placeholder 3">
            <a:extLst>
              <a:ext uri="{FF2B5EF4-FFF2-40B4-BE49-F238E27FC236}">
                <a16:creationId xmlns:a16="http://schemas.microsoft.com/office/drawing/2014/main" id="{8C203B35-798E-D3FE-1818-0FB7B573CC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FB26C9-B2C5-C71D-7B17-20BC025C3EDE}"/>
              </a:ext>
            </a:extLst>
          </p:cNvPr>
          <p:cNvSpPr>
            <a:spLocks noGrp="1"/>
          </p:cNvSpPr>
          <p:nvPr>
            <p:ph type="sldNum" sz="quarter" idx="12"/>
          </p:nvPr>
        </p:nvSpPr>
        <p:spPr/>
        <p:txBody>
          <a:bodyPr/>
          <a:lstStyle/>
          <a:p>
            <a:fld id="{26A379CF-BA4B-4094-AE53-780A3797CC62}" type="slidenum">
              <a:rPr lang="en-IN" smtClean="0"/>
              <a:t>‹#›</a:t>
            </a:fld>
            <a:endParaRPr lang="en-IN"/>
          </a:p>
        </p:txBody>
      </p:sp>
    </p:spTree>
    <p:extLst>
      <p:ext uri="{BB962C8B-B14F-4D97-AF65-F5344CB8AC3E}">
        <p14:creationId xmlns:p14="http://schemas.microsoft.com/office/powerpoint/2010/main" val="2900936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0C07A1-D7B1-9703-17E7-72227548A7D9}"/>
              </a:ext>
            </a:extLst>
          </p:cNvPr>
          <p:cNvSpPr>
            <a:spLocks noGrp="1"/>
          </p:cNvSpPr>
          <p:nvPr>
            <p:ph type="dt" sz="half" idx="10"/>
          </p:nvPr>
        </p:nvSpPr>
        <p:spPr/>
        <p:txBody>
          <a:bodyPr/>
          <a:lstStyle/>
          <a:p>
            <a:fld id="{88C2A1AA-9D2A-4AE0-8706-2337476E5A92}" type="datetimeFigureOut">
              <a:rPr lang="en-IN" smtClean="0"/>
              <a:t>12-03-2024</a:t>
            </a:fld>
            <a:endParaRPr lang="en-IN"/>
          </a:p>
        </p:txBody>
      </p:sp>
      <p:sp>
        <p:nvSpPr>
          <p:cNvPr id="3" name="Footer Placeholder 2">
            <a:extLst>
              <a:ext uri="{FF2B5EF4-FFF2-40B4-BE49-F238E27FC236}">
                <a16:creationId xmlns:a16="http://schemas.microsoft.com/office/drawing/2014/main" id="{14769D54-9632-4B38-141D-DF139ACE2E8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1D79C77-4B1D-CFB8-A2B0-AB4741AD6601}"/>
              </a:ext>
            </a:extLst>
          </p:cNvPr>
          <p:cNvSpPr>
            <a:spLocks noGrp="1"/>
          </p:cNvSpPr>
          <p:nvPr>
            <p:ph type="sldNum" sz="quarter" idx="12"/>
          </p:nvPr>
        </p:nvSpPr>
        <p:spPr/>
        <p:txBody>
          <a:bodyPr/>
          <a:lstStyle/>
          <a:p>
            <a:fld id="{26A379CF-BA4B-4094-AE53-780A3797CC62}" type="slidenum">
              <a:rPr lang="en-IN" smtClean="0"/>
              <a:t>‹#›</a:t>
            </a:fld>
            <a:endParaRPr lang="en-IN"/>
          </a:p>
        </p:txBody>
      </p:sp>
    </p:spTree>
    <p:extLst>
      <p:ext uri="{BB962C8B-B14F-4D97-AF65-F5344CB8AC3E}">
        <p14:creationId xmlns:p14="http://schemas.microsoft.com/office/powerpoint/2010/main" val="427623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Bookman Old Style" panose="02050604050505020204" pitchFamily="18" charset="0"/>
              </a:defRPr>
            </a:lvl1pPr>
            <a:lvl2pPr>
              <a:defRPr>
                <a:latin typeface="Bookman Old Style" panose="02050604050505020204" pitchFamily="18" charset="0"/>
              </a:defRPr>
            </a:lvl2pPr>
            <a:lvl3pPr>
              <a:defRPr>
                <a:latin typeface="Bookman Old Style" panose="02050604050505020204" pitchFamily="18" charset="0"/>
              </a:defRPr>
            </a:lvl3pPr>
            <a:lvl4pPr>
              <a:defRPr>
                <a:latin typeface="Bookman Old Style" panose="02050604050505020204" pitchFamily="18" charset="0"/>
              </a:defRPr>
            </a:lvl4pPr>
            <a:lvl5pPr>
              <a:defRPr>
                <a:latin typeface="Bookman Old Style" panose="0205060405050502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11E5CA80-AEEF-4C6D-7001-96F4443B495F}"/>
              </a:ext>
            </a:extLst>
          </p:cNvPr>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12E1F68F-4CB8-7042-1963-7EFDB07E7E6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D29F88FD-0E1D-E541-1A5B-26D87A15E24F}"/>
              </a:ext>
            </a:extLst>
          </p:cNvPr>
          <p:cNvSpPr>
            <a:spLocks noGrp="1"/>
          </p:cNvSpPr>
          <p:nvPr>
            <p:ph type="sldNum" sz="quarter" idx="12"/>
          </p:nvPr>
        </p:nvSpPr>
        <p:spPr>
          <a:xfrm>
            <a:off x="6400800" y="3806427"/>
            <a:ext cx="2133600" cy="273844"/>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0" name="Title 9">
            <a:extLst>
              <a:ext uri="{FF2B5EF4-FFF2-40B4-BE49-F238E27FC236}">
                <a16:creationId xmlns:a16="http://schemas.microsoft.com/office/drawing/2014/main" id="{B8F651A5-7F8A-C2BF-C67F-B9886B806E0E}"/>
              </a:ext>
            </a:extLst>
          </p:cNvPr>
          <p:cNvSpPr>
            <a:spLocks noGrp="1"/>
          </p:cNvSpPr>
          <p:nvPr>
            <p:ph type="title"/>
          </p:nvPr>
        </p:nvSpPr>
        <p:spPr/>
        <p:txBody>
          <a:bodyPr/>
          <a:lstStyle>
            <a:lvl1pPr>
              <a:defRPr>
                <a:latin typeface="Georgia" panose="02040502050405020303" pitchFamily="18" charset="0"/>
              </a:defRPr>
            </a:lvl1pPr>
          </a:lstStyle>
          <a:p>
            <a:r>
              <a:rPr lang="en-US"/>
              <a:t>Click to edit Master title style</a:t>
            </a:r>
            <a:endParaRPr lang="en-IN"/>
          </a:p>
        </p:txBody>
      </p:sp>
      <p:sp>
        <p:nvSpPr>
          <p:cNvPr id="11" name="Rectangle 10">
            <a:extLst>
              <a:ext uri="{FF2B5EF4-FFF2-40B4-BE49-F238E27FC236}">
                <a16:creationId xmlns:a16="http://schemas.microsoft.com/office/drawing/2014/main" id="{EBE5B7B7-4EB0-5C64-FB68-4ECCAED3D5F2}"/>
              </a:ext>
            </a:extLst>
          </p:cNvPr>
          <p:cNvSpPr/>
          <p:nvPr userDrawn="1"/>
        </p:nvSpPr>
        <p:spPr>
          <a:xfrm>
            <a:off x="8390467" y="4937520"/>
            <a:ext cx="752303" cy="2059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160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09BD0-BCF4-852E-B50E-7F3270E4D922}"/>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D69121-76E2-F3DC-7554-D2A2AD5770D4}"/>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B4C879C-A2D5-4076-767B-7ABA4B3E8C77}"/>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13FC1A-99F0-BAAE-9EFE-6562074221B3}"/>
              </a:ext>
            </a:extLst>
          </p:cNvPr>
          <p:cNvSpPr>
            <a:spLocks noGrp="1"/>
          </p:cNvSpPr>
          <p:nvPr>
            <p:ph type="dt" sz="half" idx="10"/>
          </p:nvPr>
        </p:nvSpPr>
        <p:spPr/>
        <p:txBody>
          <a:bodyPr/>
          <a:lstStyle/>
          <a:p>
            <a:fld id="{88C2A1AA-9D2A-4AE0-8706-2337476E5A92}" type="datetimeFigureOut">
              <a:rPr lang="en-IN" smtClean="0"/>
              <a:t>12-03-2024</a:t>
            </a:fld>
            <a:endParaRPr lang="en-IN"/>
          </a:p>
        </p:txBody>
      </p:sp>
      <p:sp>
        <p:nvSpPr>
          <p:cNvPr id="6" name="Footer Placeholder 5">
            <a:extLst>
              <a:ext uri="{FF2B5EF4-FFF2-40B4-BE49-F238E27FC236}">
                <a16:creationId xmlns:a16="http://schemas.microsoft.com/office/drawing/2014/main" id="{60ADD727-5BB2-EEF3-F959-B5D5ABEC52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B320FF-295D-912E-F8D2-00DE382AF4BE}"/>
              </a:ext>
            </a:extLst>
          </p:cNvPr>
          <p:cNvSpPr>
            <a:spLocks noGrp="1"/>
          </p:cNvSpPr>
          <p:nvPr>
            <p:ph type="sldNum" sz="quarter" idx="12"/>
          </p:nvPr>
        </p:nvSpPr>
        <p:spPr/>
        <p:txBody>
          <a:bodyPr/>
          <a:lstStyle/>
          <a:p>
            <a:fld id="{26A379CF-BA4B-4094-AE53-780A3797CC62}" type="slidenum">
              <a:rPr lang="en-IN" smtClean="0"/>
              <a:t>‹#›</a:t>
            </a:fld>
            <a:endParaRPr lang="en-IN"/>
          </a:p>
        </p:txBody>
      </p:sp>
    </p:spTree>
    <p:extLst>
      <p:ext uri="{BB962C8B-B14F-4D97-AF65-F5344CB8AC3E}">
        <p14:creationId xmlns:p14="http://schemas.microsoft.com/office/powerpoint/2010/main" val="4281330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8BB2-8318-9ED7-9973-2E2D607B7D62}"/>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7BA9D08-9375-00BA-B35F-3DBD78D902B0}"/>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3A26937-33BA-C4E0-CF53-F2675895E699}"/>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7903B-8733-9FE3-1140-BAFD5CB24804}"/>
              </a:ext>
            </a:extLst>
          </p:cNvPr>
          <p:cNvSpPr>
            <a:spLocks noGrp="1"/>
          </p:cNvSpPr>
          <p:nvPr>
            <p:ph type="dt" sz="half" idx="10"/>
          </p:nvPr>
        </p:nvSpPr>
        <p:spPr/>
        <p:txBody>
          <a:bodyPr/>
          <a:lstStyle/>
          <a:p>
            <a:fld id="{88C2A1AA-9D2A-4AE0-8706-2337476E5A92}" type="datetimeFigureOut">
              <a:rPr lang="en-IN" smtClean="0"/>
              <a:t>12-03-2024</a:t>
            </a:fld>
            <a:endParaRPr lang="en-IN"/>
          </a:p>
        </p:txBody>
      </p:sp>
      <p:sp>
        <p:nvSpPr>
          <p:cNvPr id="6" name="Footer Placeholder 5">
            <a:extLst>
              <a:ext uri="{FF2B5EF4-FFF2-40B4-BE49-F238E27FC236}">
                <a16:creationId xmlns:a16="http://schemas.microsoft.com/office/drawing/2014/main" id="{A676172E-4B0A-4C0B-F3FF-40C9F09BAA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E61C21-FBDD-DDE6-B328-6C59E360D595}"/>
              </a:ext>
            </a:extLst>
          </p:cNvPr>
          <p:cNvSpPr>
            <a:spLocks noGrp="1"/>
          </p:cNvSpPr>
          <p:nvPr>
            <p:ph type="sldNum" sz="quarter" idx="12"/>
          </p:nvPr>
        </p:nvSpPr>
        <p:spPr/>
        <p:txBody>
          <a:bodyPr/>
          <a:lstStyle/>
          <a:p>
            <a:fld id="{26A379CF-BA4B-4094-AE53-780A3797CC62}" type="slidenum">
              <a:rPr lang="en-IN" smtClean="0"/>
              <a:t>‹#›</a:t>
            </a:fld>
            <a:endParaRPr lang="en-IN"/>
          </a:p>
        </p:txBody>
      </p:sp>
    </p:spTree>
    <p:extLst>
      <p:ext uri="{BB962C8B-B14F-4D97-AF65-F5344CB8AC3E}">
        <p14:creationId xmlns:p14="http://schemas.microsoft.com/office/powerpoint/2010/main" val="3799687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44BA-7321-D24D-646C-FA6E4A3B1B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4789B3-7F92-8C88-57FD-826A7F27B1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35854F-07E1-6226-EB23-90B6E9278F1F}"/>
              </a:ext>
            </a:extLst>
          </p:cNvPr>
          <p:cNvSpPr>
            <a:spLocks noGrp="1"/>
          </p:cNvSpPr>
          <p:nvPr>
            <p:ph type="dt" sz="half" idx="10"/>
          </p:nvPr>
        </p:nvSpPr>
        <p:spPr/>
        <p:txBody>
          <a:bodyPr/>
          <a:lstStyle/>
          <a:p>
            <a:fld id="{88C2A1AA-9D2A-4AE0-8706-2337476E5A92}" type="datetimeFigureOut">
              <a:rPr lang="en-IN" smtClean="0"/>
              <a:t>12-03-2024</a:t>
            </a:fld>
            <a:endParaRPr lang="en-IN"/>
          </a:p>
        </p:txBody>
      </p:sp>
      <p:sp>
        <p:nvSpPr>
          <p:cNvPr id="5" name="Footer Placeholder 4">
            <a:extLst>
              <a:ext uri="{FF2B5EF4-FFF2-40B4-BE49-F238E27FC236}">
                <a16:creationId xmlns:a16="http://schemas.microsoft.com/office/drawing/2014/main" id="{89675471-4F03-6A93-E4C3-9C278E756B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130261-B8AC-195C-4077-D657D430C8B3}"/>
              </a:ext>
            </a:extLst>
          </p:cNvPr>
          <p:cNvSpPr>
            <a:spLocks noGrp="1"/>
          </p:cNvSpPr>
          <p:nvPr>
            <p:ph type="sldNum" sz="quarter" idx="12"/>
          </p:nvPr>
        </p:nvSpPr>
        <p:spPr/>
        <p:txBody>
          <a:bodyPr/>
          <a:lstStyle/>
          <a:p>
            <a:fld id="{26A379CF-BA4B-4094-AE53-780A3797CC62}" type="slidenum">
              <a:rPr lang="en-IN" smtClean="0"/>
              <a:t>‹#›</a:t>
            </a:fld>
            <a:endParaRPr lang="en-IN"/>
          </a:p>
        </p:txBody>
      </p:sp>
    </p:spTree>
    <p:extLst>
      <p:ext uri="{BB962C8B-B14F-4D97-AF65-F5344CB8AC3E}">
        <p14:creationId xmlns:p14="http://schemas.microsoft.com/office/powerpoint/2010/main" val="25221855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314A5D-AC1A-8908-112D-42982692FC1D}"/>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C9D06A-10DA-DD3C-07DB-41263092F180}"/>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36141B-DFF3-3F7F-988B-DF66FEEA817C}"/>
              </a:ext>
            </a:extLst>
          </p:cNvPr>
          <p:cNvSpPr>
            <a:spLocks noGrp="1"/>
          </p:cNvSpPr>
          <p:nvPr>
            <p:ph type="dt" sz="half" idx="10"/>
          </p:nvPr>
        </p:nvSpPr>
        <p:spPr/>
        <p:txBody>
          <a:bodyPr/>
          <a:lstStyle/>
          <a:p>
            <a:fld id="{88C2A1AA-9D2A-4AE0-8706-2337476E5A92}" type="datetimeFigureOut">
              <a:rPr lang="en-IN" smtClean="0"/>
              <a:t>12-03-2024</a:t>
            </a:fld>
            <a:endParaRPr lang="en-IN"/>
          </a:p>
        </p:txBody>
      </p:sp>
      <p:sp>
        <p:nvSpPr>
          <p:cNvPr id="5" name="Footer Placeholder 4">
            <a:extLst>
              <a:ext uri="{FF2B5EF4-FFF2-40B4-BE49-F238E27FC236}">
                <a16:creationId xmlns:a16="http://schemas.microsoft.com/office/drawing/2014/main" id="{D573D4CB-B261-0F09-24AD-D50DDDC243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5486DE-5EE2-784E-45C6-CBFF0015BDF3}"/>
              </a:ext>
            </a:extLst>
          </p:cNvPr>
          <p:cNvSpPr>
            <a:spLocks noGrp="1"/>
          </p:cNvSpPr>
          <p:nvPr>
            <p:ph type="sldNum" sz="quarter" idx="12"/>
          </p:nvPr>
        </p:nvSpPr>
        <p:spPr/>
        <p:txBody>
          <a:bodyPr/>
          <a:lstStyle/>
          <a:p>
            <a:fld id="{26A379CF-BA4B-4094-AE53-780A3797CC62}" type="slidenum">
              <a:rPr lang="en-IN" smtClean="0"/>
              <a:t>‹#›</a:t>
            </a:fld>
            <a:endParaRPr lang="en-IN"/>
          </a:p>
        </p:txBody>
      </p:sp>
    </p:spTree>
    <p:extLst>
      <p:ext uri="{BB962C8B-B14F-4D97-AF65-F5344CB8AC3E}">
        <p14:creationId xmlns:p14="http://schemas.microsoft.com/office/powerpoint/2010/main" val="31235683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5" name="Rectangle 4">
            <a:extLst>
              <a:ext uri="{FF2B5EF4-FFF2-40B4-BE49-F238E27FC236}">
                <a16:creationId xmlns:a16="http://schemas.microsoft.com/office/drawing/2014/main" id="{8CD7FEB7-311D-3334-C937-C3FDC0DF0891}"/>
              </a:ext>
            </a:extLst>
          </p:cNvPr>
          <p:cNvSpPr/>
          <p:nvPr userDrawn="1"/>
        </p:nvSpPr>
        <p:spPr>
          <a:xfrm>
            <a:off x="8305800" y="4629150"/>
            <a:ext cx="838200" cy="514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9" name="TextBox 8"/>
          <p:cNvSpPr txBox="1"/>
          <p:nvPr userDrawn="1"/>
        </p:nvSpPr>
        <p:spPr>
          <a:xfrm>
            <a:off x="8448353" y="4932892"/>
            <a:ext cx="766557" cy="246221"/>
          </a:xfrm>
          <a:prstGeom prst="rect">
            <a:avLst/>
          </a:prstGeom>
          <a:noFill/>
        </p:spPr>
        <p:txBody>
          <a:bodyPr wrap="none" rtlCol="0">
            <a:spAutoFit/>
          </a:bodyPr>
          <a:lstStyle/>
          <a:p>
            <a:r>
              <a:rPr lang="en-US" sz="1000" dirty="0">
                <a:solidFill>
                  <a:prstClr val="black"/>
                </a:solidFill>
              </a:rPr>
              <a:t>Andrew Ng</a:t>
            </a: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B02CD0-FDB6-4FF4-9645-149EADF026E9}"/>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2D35E5-AAA1-F6AF-1C73-FB2D4E1B7D00}"/>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667745-882D-0C9E-13DA-245CA1E26A34}"/>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8C2A1AA-9D2A-4AE0-8706-2337476E5A92}" type="datetimeFigureOut">
              <a:rPr lang="en-IN" smtClean="0"/>
              <a:t>12-03-2024</a:t>
            </a:fld>
            <a:endParaRPr lang="en-IN"/>
          </a:p>
        </p:txBody>
      </p:sp>
      <p:sp>
        <p:nvSpPr>
          <p:cNvPr id="5" name="Footer Placeholder 4">
            <a:extLst>
              <a:ext uri="{FF2B5EF4-FFF2-40B4-BE49-F238E27FC236}">
                <a16:creationId xmlns:a16="http://schemas.microsoft.com/office/drawing/2014/main" id="{7585D392-66EF-D713-6D7D-FB380D444D40}"/>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8A581F5-8526-6953-B5F4-14A28F9A0744}"/>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26A379CF-BA4B-4094-AE53-780A3797CC62}" type="slidenum">
              <a:rPr lang="en-IN" smtClean="0"/>
              <a:t>‹#›</a:t>
            </a:fld>
            <a:endParaRPr lang="en-IN"/>
          </a:p>
        </p:txBody>
      </p:sp>
    </p:spTree>
    <p:extLst>
      <p:ext uri="{BB962C8B-B14F-4D97-AF65-F5344CB8AC3E}">
        <p14:creationId xmlns:p14="http://schemas.microsoft.com/office/powerpoint/2010/main" val="249823804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3/12/2024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p>
          <a:p>
            <a:r>
              <a:rPr lang="en-US" sz="1400" baseline="0" dirty="0">
                <a:solidFill>
                  <a:prstClr val="black"/>
                </a:solidFill>
              </a:rPr>
              <a:t>buttons is</a:t>
            </a:r>
            <a:r>
              <a:rPr lang="en-US" sz="1400" dirty="0">
                <a:solidFill>
                  <a:prstClr val="black"/>
                </a:solidFill>
              </a:rPr>
              <a:t>:</a:t>
            </a:r>
          </a:p>
          <a:p>
            <a:r>
              <a:rPr lang="en-US" sz="1400" dirty="0">
                <a:solidFill>
                  <a:prstClr val="black"/>
                </a:solidFill>
              </a:rPr>
              <a:t>13</a:t>
            </a:r>
          </a:p>
          <a:p>
            <a:r>
              <a:rPr lang="en-US" sz="1400" dirty="0">
                <a:solidFill>
                  <a:prstClr val="black"/>
                </a:solidFill>
              </a:rPr>
              <a:t>24</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B0D9-E6A8-4B75-F8EE-6C317BEAC591}"/>
              </a:ext>
            </a:extLst>
          </p:cNvPr>
          <p:cNvSpPr>
            <a:spLocks noGrp="1"/>
          </p:cNvSpPr>
          <p:nvPr>
            <p:ph type="ctrTitle"/>
          </p:nvPr>
        </p:nvSpPr>
        <p:spPr/>
        <p:txBody>
          <a:bodyPr>
            <a:normAutofit fontScale="90000"/>
          </a:bodyPr>
          <a:lstStyle/>
          <a:p>
            <a:r>
              <a:rPr lang="en-IN" sz="4400" cap="none" dirty="0">
                <a:latin typeface="Georgia" panose="02040502050405020303" pitchFamily="18" charset="0"/>
              </a:rPr>
              <a:t>Principal Components Analysis (</a:t>
            </a:r>
            <a:r>
              <a:rPr lang="en-IN" sz="4400" dirty="0">
                <a:latin typeface="Georgia" panose="02040502050405020303" pitchFamily="18" charset="0"/>
              </a:rPr>
              <a:t>PCA)</a:t>
            </a:r>
            <a:br>
              <a:rPr lang="en-IN" sz="4400" dirty="0">
                <a:latin typeface="Georgia" panose="02040502050405020303" pitchFamily="18" charset="0"/>
              </a:rPr>
            </a:br>
            <a:endParaRPr lang="en-IN" dirty="0">
              <a:latin typeface="Georgia" panose="02040502050405020303" pitchFamily="18" charset="0"/>
            </a:endParaRPr>
          </a:p>
        </p:txBody>
      </p:sp>
      <p:sp>
        <p:nvSpPr>
          <p:cNvPr id="3" name="Subtitle 2">
            <a:extLst>
              <a:ext uri="{FF2B5EF4-FFF2-40B4-BE49-F238E27FC236}">
                <a16:creationId xmlns:a16="http://schemas.microsoft.com/office/drawing/2014/main" id="{E26E6A83-C61A-F44F-B0AB-604D5B065B28}"/>
              </a:ext>
            </a:extLst>
          </p:cNvPr>
          <p:cNvSpPr>
            <a:spLocks noGrp="1"/>
          </p:cNvSpPr>
          <p:nvPr>
            <p:ph type="subTitle" idx="1"/>
          </p:nvPr>
        </p:nvSpPr>
        <p:spPr/>
        <p:txBody>
          <a:bodyPr/>
          <a:lstStyle/>
          <a:p>
            <a:r>
              <a:rPr lang="en-US" dirty="0">
                <a:latin typeface="Georgia" panose="02040502050405020303" pitchFamily="18" charset="0"/>
              </a:rPr>
              <a:t>Dr. Mrunal Rane</a:t>
            </a:r>
            <a:endParaRPr lang="en-IN" dirty="0">
              <a:latin typeface="Georgia" panose="02040502050405020303" pitchFamily="18" charset="0"/>
            </a:endParaRPr>
          </a:p>
        </p:txBody>
      </p:sp>
    </p:spTree>
    <p:extLst>
      <p:ext uri="{BB962C8B-B14F-4D97-AF65-F5344CB8AC3E}">
        <p14:creationId xmlns:p14="http://schemas.microsoft.com/office/powerpoint/2010/main" val="1017029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25393D-1145-9BD3-783F-96C963CDF9C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D22E1240-71A6-6319-EE25-0F25D7A6E068}"/>
              </a:ext>
            </a:extLst>
          </p:cNvPr>
          <p:cNvSpPr>
            <a:spLocks noGrp="1"/>
          </p:cNvSpPr>
          <p:nvPr>
            <p:ph type="title"/>
          </p:nvPr>
        </p:nvSpPr>
        <p:spPr>
          <a:xfrm>
            <a:off x="457199" y="0"/>
            <a:ext cx="8229600" cy="857250"/>
          </a:xfrm>
        </p:spPr>
        <p:txBody>
          <a:bodyPr/>
          <a:lstStyle/>
          <a:p>
            <a:r>
              <a:rPr lang="en-IN" dirty="0"/>
              <a:t>Using new axis</a:t>
            </a:r>
          </a:p>
        </p:txBody>
      </p:sp>
      <p:pic>
        <p:nvPicPr>
          <p:cNvPr id="5" name="Picture 4">
            <a:extLst>
              <a:ext uri="{FF2B5EF4-FFF2-40B4-BE49-F238E27FC236}">
                <a16:creationId xmlns:a16="http://schemas.microsoft.com/office/drawing/2014/main" id="{DF939B0F-1033-33CC-5B71-DA92690F45A0}"/>
              </a:ext>
            </a:extLst>
          </p:cNvPr>
          <p:cNvPicPr>
            <a:picLocks noChangeAspect="1"/>
          </p:cNvPicPr>
          <p:nvPr/>
        </p:nvPicPr>
        <p:blipFill>
          <a:blip r:embed="rId2"/>
          <a:stretch>
            <a:fillRect/>
          </a:stretch>
        </p:blipFill>
        <p:spPr>
          <a:xfrm>
            <a:off x="2286000" y="847817"/>
            <a:ext cx="4945809" cy="3505504"/>
          </a:xfrm>
          <a:prstGeom prst="rect">
            <a:avLst/>
          </a:prstGeom>
        </p:spPr>
      </p:pic>
      <p:pic>
        <p:nvPicPr>
          <p:cNvPr id="7" name="Picture 6">
            <a:extLst>
              <a:ext uri="{FF2B5EF4-FFF2-40B4-BE49-F238E27FC236}">
                <a16:creationId xmlns:a16="http://schemas.microsoft.com/office/drawing/2014/main" id="{CF3AFBF4-B46D-1E5F-5FBB-6A57227D8E73}"/>
              </a:ext>
            </a:extLst>
          </p:cNvPr>
          <p:cNvPicPr>
            <a:picLocks noChangeAspect="1"/>
          </p:cNvPicPr>
          <p:nvPr/>
        </p:nvPicPr>
        <p:blipFill>
          <a:blip r:embed="rId3"/>
          <a:stretch>
            <a:fillRect/>
          </a:stretch>
        </p:blipFill>
        <p:spPr>
          <a:xfrm>
            <a:off x="2244304" y="825875"/>
            <a:ext cx="5029200" cy="3521225"/>
          </a:xfrm>
          <a:prstGeom prst="rect">
            <a:avLst/>
          </a:prstGeom>
        </p:spPr>
      </p:pic>
      <p:pic>
        <p:nvPicPr>
          <p:cNvPr id="9" name="Picture 8">
            <a:extLst>
              <a:ext uri="{FF2B5EF4-FFF2-40B4-BE49-F238E27FC236}">
                <a16:creationId xmlns:a16="http://schemas.microsoft.com/office/drawing/2014/main" id="{4D32F98F-5811-6A6F-1A56-1B76B514F88B}"/>
              </a:ext>
            </a:extLst>
          </p:cNvPr>
          <p:cNvPicPr>
            <a:picLocks noChangeAspect="1"/>
          </p:cNvPicPr>
          <p:nvPr/>
        </p:nvPicPr>
        <p:blipFill>
          <a:blip r:embed="rId4"/>
          <a:stretch>
            <a:fillRect/>
          </a:stretch>
        </p:blipFill>
        <p:spPr>
          <a:xfrm>
            <a:off x="1222917" y="4171950"/>
            <a:ext cx="7071973" cy="917696"/>
          </a:xfrm>
          <a:prstGeom prst="rect">
            <a:avLst/>
          </a:prstGeom>
        </p:spPr>
      </p:pic>
    </p:spTree>
    <p:extLst>
      <p:ext uri="{BB962C8B-B14F-4D97-AF65-F5344CB8AC3E}">
        <p14:creationId xmlns:p14="http://schemas.microsoft.com/office/powerpoint/2010/main" val="221674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07DB81-7FD2-6CB0-2AB0-3E9C09B0277F}"/>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13FD8DC6-8DF0-C293-C519-44DE9EFE7189}"/>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BBCB7B5C-FC14-89B1-9697-C219471695E5}"/>
              </a:ext>
            </a:extLst>
          </p:cNvPr>
          <p:cNvPicPr>
            <a:picLocks noChangeAspect="1"/>
          </p:cNvPicPr>
          <p:nvPr/>
        </p:nvPicPr>
        <p:blipFill>
          <a:blip r:embed="rId2"/>
          <a:stretch>
            <a:fillRect/>
          </a:stretch>
        </p:blipFill>
        <p:spPr>
          <a:xfrm>
            <a:off x="2057400" y="1078950"/>
            <a:ext cx="5174448" cy="3938013"/>
          </a:xfrm>
          <a:prstGeom prst="rect">
            <a:avLst/>
          </a:prstGeom>
        </p:spPr>
      </p:pic>
    </p:spTree>
    <p:extLst>
      <p:ext uri="{BB962C8B-B14F-4D97-AF65-F5344CB8AC3E}">
        <p14:creationId xmlns:p14="http://schemas.microsoft.com/office/powerpoint/2010/main" val="2416380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D967F0-50A5-5BD5-EBCD-4BC40D5E16E9}"/>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578A75B7-68FE-7133-1098-A4F54D95BBD9}"/>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168D5298-1CB5-6717-3B65-A59C2718F720}"/>
              </a:ext>
            </a:extLst>
          </p:cNvPr>
          <p:cNvPicPr>
            <a:picLocks noChangeAspect="1"/>
          </p:cNvPicPr>
          <p:nvPr/>
        </p:nvPicPr>
        <p:blipFill>
          <a:blip r:embed="rId2"/>
          <a:stretch>
            <a:fillRect/>
          </a:stretch>
        </p:blipFill>
        <p:spPr>
          <a:xfrm>
            <a:off x="2057400" y="971550"/>
            <a:ext cx="5357324" cy="4069433"/>
          </a:xfrm>
          <a:prstGeom prst="rect">
            <a:avLst/>
          </a:prstGeom>
        </p:spPr>
      </p:pic>
    </p:spTree>
    <p:extLst>
      <p:ext uri="{BB962C8B-B14F-4D97-AF65-F5344CB8AC3E}">
        <p14:creationId xmlns:p14="http://schemas.microsoft.com/office/powerpoint/2010/main" val="1378522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8ABA6B-BE92-8236-0968-B94AEDCB9330}"/>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3CEE5BB6-60D6-34ED-77FD-18185E3023DF}"/>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5E55E7E3-A066-9A1E-FF28-FBC2186713E3}"/>
              </a:ext>
            </a:extLst>
          </p:cNvPr>
          <p:cNvPicPr>
            <a:picLocks noChangeAspect="1"/>
          </p:cNvPicPr>
          <p:nvPr/>
        </p:nvPicPr>
        <p:blipFill>
          <a:blip r:embed="rId2"/>
          <a:stretch>
            <a:fillRect/>
          </a:stretch>
        </p:blipFill>
        <p:spPr>
          <a:xfrm>
            <a:off x="1874286" y="971550"/>
            <a:ext cx="5395428" cy="3782555"/>
          </a:xfrm>
          <a:prstGeom prst="rect">
            <a:avLst/>
          </a:prstGeom>
        </p:spPr>
      </p:pic>
    </p:spTree>
    <p:extLst>
      <p:ext uri="{BB962C8B-B14F-4D97-AF65-F5344CB8AC3E}">
        <p14:creationId xmlns:p14="http://schemas.microsoft.com/office/powerpoint/2010/main" val="69540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7E0B28-EEAB-5BDE-6172-111B75430D76}"/>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2C7EEBF2-845A-87DA-FB4E-21B35A2C31A2}"/>
              </a:ext>
            </a:extLst>
          </p:cNvPr>
          <p:cNvSpPr>
            <a:spLocks noGrp="1"/>
          </p:cNvSpPr>
          <p:nvPr>
            <p:ph type="title"/>
          </p:nvPr>
        </p:nvSpPr>
        <p:spPr/>
        <p:txBody>
          <a:bodyPr/>
          <a:lstStyle/>
          <a:p>
            <a:r>
              <a:rPr lang="en-IN" dirty="0"/>
              <a:t>The Essence of PCA</a:t>
            </a:r>
          </a:p>
        </p:txBody>
      </p:sp>
      <p:pic>
        <p:nvPicPr>
          <p:cNvPr id="5" name="Picture 4">
            <a:extLst>
              <a:ext uri="{FF2B5EF4-FFF2-40B4-BE49-F238E27FC236}">
                <a16:creationId xmlns:a16="http://schemas.microsoft.com/office/drawing/2014/main" id="{083BAE3F-4144-CFE4-2D3A-506D6AD0E70F}"/>
              </a:ext>
            </a:extLst>
          </p:cNvPr>
          <p:cNvPicPr>
            <a:picLocks noChangeAspect="1"/>
          </p:cNvPicPr>
          <p:nvPr/>
        </p:nvPicPr>
        <p:blipFill>
          <a:blip r:embed="rId2"/>
          <a:stretch>
            <a:fillRect/>
          </a:stretch>
        </p:blipFill>
        <p:spPr>
          <a:xfrm>
            <a:off x="1676400" y="1123950"/>
            <a:ext cx="6130584" cy="3848313"/>
          </a:xfrm>
          <a:prstGeom prst="rect">
            <a:avLst/>
          </a:prstGeom>
        </p:spPr>
      </p:pic>
    </p:spTree>
    <p:extLst>
      <p:ext uri="{BB962C8B-B14F-4D97-AF65-F5344CB8AC3E}">
        <p14:creationId xmlns:p14="http://schemas.microsoft.com/office/powerpoint/2010/main" val="1624133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8E1517-959D-87A8-7FDA-B0839F1D4679}"/>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8A54B516-FE6C-5252-CCAC-9C9FB9741808}"/>
              </a:ext>
            </a:extLst>
          </p:cNvPr>
          <p:cNvSpPr>
            <a:spLocks noGrp="1"/>
          </p:cNvSpPr>
          <p:nvPr>
            <p:ph type="title"/>
          </p:nvPr>
        </p:nvSpPr>
        <p:spPr/>
        <p:txBody>
          <a:bodyPr/>
          <a:lstStyle/>
          <a:p>
            <a:r>
              <a:rPr lang="en-IN" dirty="0"/>
              <a:t>Math behind PCA</a:t>
            </a:r>
          </a:p>
        </p:txBody>
      </p:sp>
      <p:pic>
        <p:nvPicPr>
          <p:cNvPr id="5" name="Picture 4">
            <a:extLst>
              <a:ext uri="{FF2B5EF4-FFF2-40B4-BE49-F238E27FC236}">
                <a16:creationId xmlns:a16="http://schemas.microsoft.com/office/drawing/2014/main" id="{D9D7B185-6778-E18E-83B8-808F4B4E1B25}"/>
              </a:ext>
            </a:extLst>
          </p:cNvPr>
          <p:cNvPicPr>
            <a:picLocks noChangeAspect="1"/>
          </p:cNvPicPr>
          <p:nvPr/>
        </p:nvPicPr>
        <p:blipFill>
          <a:blip r:embed="rId2"/>
          <a:stretch>
            <a:fillRect/>
          </a:stretch>
        </p:blipFill>
        <p:spPr>
          <a:xfrm>
            <a:off x="1995194" y="946987"/>
            <a:ext cx="5153612" cy="2659518"/>
          </a:xfrm>
          <a:prstGeom prst="rect">
            <a:avLst/>
          </a:prstGeom>
        </p:spPr>
      </p:pic>
      <p:pic>
        <p:nvPicPr>
          <p:cNvPr id="7" name="Picture 6">
            <a:extLst>
              <a:ext uri="{FF2B5EF4-FFF2-40B4-BE49-F238E27FC236}">
                <a16:creationId xmlns:a16="http://schemas.microsoft.com/office/drawing/2014/main" id="{AEF4A65B-9A43-E7C3-07B5-46412A6F5D84}"/>
              </a:ext>
            </a:extLst>
          </p:cNvPr>
          <p:cNvPicPr>
            <a:picLocks noChangeAspect="1"/>
          </p:cNvPicPr>
          <p:nvPr/>
        </p:nvPicPr>
        <p:blipFill>
          <a:blip r:embed="rId3"/>
          <a:stretch>
            <a:fillRect/>
          </a:stretch>
        </p:blipFill>
        <p:spPr>
          <a:xfrm>
            <a:off x="1234075" y="3549899"/>
            <a:ext cx="6675850" cy="1559715"/>
          </a:xfrm>
          <a:prstGeom prst="rect">
            <a:avLst/>
          </a:prstGeom>
        </p:spPr>
      </p:pic>
    </p:spTree>
    <p:extLst>
      <p:ext uri="{BB962C8B-B14F-4D97-AF65-F5344CB8AC3E}">
        <p14:creationId xmlns:p14="http://schemas.microsoft.com/office/powerpoint/2010/main" val="373156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45F846-3D39-5D13-5AA6-E10EC8A74A1C}"/>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43B92712-D8FA-1652-CC39-67A0E0371546}"/>
              </a:ext>
            </a:extLst>
          </p:cNvPr>
          <p:cNvSpPr>
            <a:spLocks noGrp="1"/>
          </p:cNvSpPr>
          <p:nvPr>
            <p:ph type="title"/>
          </p:nvPr>
        </p:nvSpPr>
        <p:spPr>
          <a:xfrm>
            <a:off x="457200" y="-3514"/>
            <a:ext cx="8229600" cy="857250"/>
          </a:xfrm>
        </p:spPr>
        <p:txBody>
          <a:bodyPr/>
          <a:lstStyle/>
          <a:p>
            <a:r>
              <a:rPr lang="en-IN" dirty="0"/>
              <a:t>Projection of data</a:t>
            </a:r>
          </a:p>
        </p:txBody>
      </p:sp>
      <p:pic>
        <p:nvPicPr>
          <p:cNvPr id="7" name="Picture 6">
            <a:extLst>
              <a:ext uri="{FF2B5EF4-FFF2-40B4-BE49-F238E27FC236}">
                <a16:creationId xmlns:a16="http://schemas.microsoft.com/office/drawing/2014/main" id="{7C6B5A62-C683-DA67-5036-E2B9CF8AF256}"/>
              </a:ext>
            </a:extLst>
          </p:cNvPr>
          <p:cNvPicPr>
            <a:picLocks noChangeAspect="1"/>
          </p:cNvPicPr>
          <p:nvPr/>
        </p:nvPicPr>
        <p:blipFill>
          <a:blip r:embed="rId2"/>
          <a:stretch>
            <a:fillRect/>
          </a:stretch>
        </p:blipFill>
        <p:spPr>
          <a:xfrm>
            <a:off x="466817" y="811412"/>
            <a:ext cx="8254130" cy="4171950"/>
          </a:xfrm>
          <a:prstGeom prst="rect">
            <a:avLst/>
          </a:prstGeom>
        </p:spPr>
      </p:pic>
    </p:spTree>
    <p:extLst>
      <p:ext uri="{BB962C8B-B14F-4D97-AF65-F5344CB8AC3E}">
        <p14:creationId xmlns:p14="http://schemas.microsoft.com/office/powerpoint/2010/main" val="903789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BBD493-6DEA-F1D1-A9A0-753FC46CE51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6C01B54D-4884-89D7-54B1-D90A5A7A9A9B}"/>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EE7DACD8-2F5E-3700-32C4-21CBF487F184}"/>
              </a:ext>
            </a:extLst>
          </p:cNvPr>
          <p:cNvPicPr>
            <a:picLocks noChangeAspect="1"/>
          </p:cNvPicPr>
          <p:nvPr/>
        </p:nvPicPr>
        <p:blipFill>
          <a:blip r:embed="rId3"/>
          <a:stretch>
            <a:fillRect/>
          </a:stretch>
        </p:blipFill>
        <p:spPr>
          <a:xfrm>
            <a:off x="76199" y="0"/>
            <a:ext cx="8991601" cy="4498427"/>
          </a:xfrm>
          <a:prstGeom prst="rect">
            <a:avLst/>
          </a:prstGeom>
        </p:spPr>
      </p:pic>
      <p:grpSp>
        <p:nvGrpSpPr>
          <p:cNvPr id="12" name="Group 11">
            <a:extLst>
              <a:ext uri="{FF2B5EF4-FFF2-40B4-BE49-F238E27FC236}">
                <a16:creationId xmlns:a16="http://schemas.microsoft.com/office/drawing/2014/main" id="{CC80748E-7C53-61C1-236A-0F4F58733FE2}"/>
              </a:ext>
            </a:extLst>
          </p:cNvPr>
          <p:cNvGrpSpPr/>
          <p:nvPr/>
        </p:nvGrpSpPr>
        <p:grpSpPr>
          <a:xfrm>
            <a:off x="93954" y="4431860"/>
            <a:ext cx="8973846" cy="685006"/>
            <a:chOff x="93954" y="4431860"/>
            <a:chExt cx="8973846" cy="685006"/>
          </a:xfrm>
        </p:grpSpPr>
        <p:pic>
          <p:nvPicPr>
            <p:cNvPr id="9" name="Picture 8">
              <a:extLst>
                <a:ext uri="{FF2B5EF4-FFF2-40B4-BE49-F238E27FC236}">
                  <a16:creationId xmlns:a16="http://schemas.microsoft.com/office/drawing/2014/main" id="{93F05F71-F0B1-65E3-275C-F1443A4E09BE}"/>
                </a:ext>
              </a:extLst>
            </p:cNvPr>
            <p:cNvPicPr>
              <a:picLocks noChangeAspect="1"/>
            </p:cNvPicPr>
            <p:nvPr/>
          </p:nvPicPr>
          <p:blipFill>
            <a:blip r:embed="rId4"/>
            <a:stretch>
              <a:fillRect/>
            </a:stretch>
          </p:blipFill>
          <p:spPr>
            <a:xfrm>
              <a:off x="2289611" y="4461489"/>
              <a:ext cx="4564776" cy="655377"/>
            </a:xfrm>
            <a:prstGeom prst="rect">
              <a:avLst/>
            </a:prstGeom>
          </p:spPr>
        </p:pic>
        <p:sp>
          <p:nvSpPr>
            <p:cNvPr id="10" name="Rectangle 9">
              <a:extLst>
                <a:ext uri="{FF2B5EF4-FFF2-40B4-BE49-F238E27FC236}">
                  <a16:creationId xmlns:a16="http://schemas.microsoft.com/office/drawing/2014/main" id="{5B35FD34-7C6A-BB40-746D-D519EA197545}"/>
                </a:ext>
              </a:extLst>
            </p:cNvPr>
            <p:cNvSpPr/>
            <p:nvPr/>
          </p:nvSpPr>
          <p:spPr>
            <a:xfrm>
              <a:off x="6854387" y="4461489"/>
              <a:ext cx="2213413" cy="655377"/>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A31865AF-FF82-19F0-CF90-B518ACD585F1}"/>
                </a:ext>
              </a:extLst>
            </p:cNvPr>
            <p:cNvSpPr/>
            <p:nvPr/>
          </p:nvSpPr>
          <p:spPr>
            <a:xfrm>
              <a:off x="93954" y="4431860"/>
              <a:ext cx="2213413" cy="685006"/>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10228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8748E9-05F0-48BC-FDC7-2E7CAE646D5D}"/>
              </a:ext>
            </a:extLst>
          </p:cNvPr>
          <p:cNvSpPr>
            <a:spLocks noGrp="1"/>
          </p:cNvSpPr>
          <p:nvPr>
            <p:ph idx="1"/>
          </p:nvPr>
        </p:nvSpPr>
        <p:spPr/>
        <p:txBody>
          <a:bodyPr/>
          <a:lstStyle/>
          <a:p>
            <a:endParaRPr lang="en-IN" dirty="0"/>
          </a:p>
        </p:txBody>
      </p:sp>
      <p:sp>
        <p:nvSpPr>
          <p:cNvPr id="3" name="Title 2">
            <a:extLst>
              <a:ext uri="{FF2B5EF4-FFF2-40B4-BE49-F238E27FC236}">
                <a16:creationId xmlns:a16="http://schemas.microsoft.com/office/drawing/2014/main" id="{94DBEA5C-1290-DDFB-0447-2D359D036B85}"/>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96E4BA20-D5B7-C6A6-35EF-42E2F154D976}"/>
              </a:ext>
            </a:extLst>
          </p:cNvPr>
          <p:cNvPicPr>
            <a:picLocks noChangeAspect="1"/>
          </p:cNvPicPr>
          <p:nvPr/>
        </p:nvPicPr>
        <p:blipFill>
          <a:blip r:embed="rId2"/>
          <a:stretch>
            <a:fillRect/>
          </a:stretch>
        </p:blipFill>
        <p:spPr>
          <a:xfrm>
            <a:off x="1733304" y="590378"/>
            <a:ext cx="5677392" cy="3962743"/>
          </a:xfrm>
          <a:prstGeom prst="rect">
            <a:avLst/>
          </a:prstGeom>
        </p:spPr>
      </p:pic>
      <p:pic>
        <p:nvPicPr>
          <p:cNvPr id="6" name="Picture 5">
            <a:extLst>
              <a:ext uri="{FF2B5EF4-FFF2-40B4-BE49-F238E27FC236}">
                <a16:creationId xmlns:a16="http://schemas.microsoft.com/office/drawing/2014/main" id="{BEAA0F74-4761-7ECC-E68B-36A05B51559A}"/>
              </a:ext>
            </a:extLst>
          </p:cNvPr>
          <p:cNvPicPr>
            <a:picLocks noChangeAspect="1"/>
          </p:cNvPicPr>
          <p:nvPr/>
        </p:nvPicPr>
        <p:blipFill>
          <a:blip r:embed="rId3"/>
          <a:stretch>
            <a:fillRect/>
          </a:stretch>
        </p:blipFill>
        <p:spPr>
          <a:xfrm>
            <a:off x="1268240" y="57150"/>
            <a:ext cx="6607520" cy="5029200"/>
          </a:xfrm>
          <a:prstGeom prst="rect">
            <a:avLst/>
          </a:prstGeom>
        </p:spPr>
      </p:pic>
    </p:spTree>
    <p:extLst>
      <p:ext uri="{BB962C8B-B14F-4D97-AF65-F5344CB8AC3E}">
        <p14:creationId xmlns:p14="http://schemas.microsoft.com/office/powerpoint/2010/main" val="566738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B30BB4-AC15-B4B3-80BA-B61D438F2E0E}"/>
              </a:ext>
            </a:extLst>
          </p:cNvPr>
          <p:cNvSpPr>
            <a:spLocks noGrp="1"/>
          </p:cNvSpPr>
          <p:nvPr>
            <p:ph type="title"/>
          </p:nvPr>
        </p:nvSpPr>
        <p:spPr/>
        <p:txBody>
          <a:bodyPr/>
          <a:lstStyle/>
          <a:p>
            <a:r>
              <a:rPr lang="en-IN" dirty="0"/>
              <a:t>Covariance</a:t>
            </a:r>
          </a:p>
        </p:txBody>
      </p:sp>
      <p:pic>
        <p:nvPicPr>
          <p:cNvPr id="5" name="Picture 4">
            <a:extLst>
              <a:ext uri="{FF2B5EF4-FFF2-40B4-BE49-F238E27FC236}">
                <a16:creationId xmlns:a16="http://schemas.microsoft.com/office/drawing/2014/main" id="{11E25899-B095-2983-68BC-38BAB359AAC0}"/>
              </a:ext>
            </a:extLst>
          </p:cNvPr>
          <p:cNvPicPr>
            <a:picLocks noChangeAspect="1"/>
          </p:cNvPicPr>
          <p:nvPr/>
        </p:nvPicPr>
        <p:blipFill>
          <a:blip r:embed="rId2"/>
          <a:stretch>
            <a:fillRect/>
          </a:stretch>
        </p:blipFill>
        <p:spPr>
          <a:xfrm>
            <a:off x="2011458" y="981398"/>
            <a:ext cx="5121084" cy="3970364"/>
          </a:xfrm>
          <a:prstGeom prst="rect">
            <a:avLst/>
          </a:prstGeom>
        </p:spPr>
      </p:pic>
      <p:pic>
        <p:nvPicPr>
          <p:cNvPr id="6" name="Picture 5">
            <a:extLst>
              <a:ext uri="{FF2B5EF4-FFF2-40B4-BE49-F238E27FC236}">
                <a16:creationId xmlns:a16="http://schemas.microsoft.com/office/drawing/2014/main" id="{A6EDD69B-6DB7-D50E-48AE-807839C13705}"/>
              </a:ext>
            </a:extLst>
          </p:cNvPr>
          <p:cNvPicPr>
            <a:picLocks noChangeAspect="1"/>
          </p:cNvPicPr>
          <p:nvPr/>
        </p:nvPicPr>
        <p:blipFill>
          <a:blip r:embed="rId3"/>
          <a:stretch>
            <a:fillRect/>
          </a:stretch>
        </p:blipFill>
        <p:spPr>
          <a:xfrm>
            <a:off x="2011458" y="981398"/>
            <a:ext cx="5075141" cy="3956123"/>
          </a:xfrm>
          <a:prstGeom prst="rect">
            <a:avLst/>
          </a:prstGeom>
        </p:spPr>
      </p:pic>
      <p:pic>
        <p:nvPicPr>
          <p:cNvPr id="7" name="Picture 6">
            <a:extLst>
              <a:ext uri="{FF2B5EF4-FFF2-40B4-BE49-F238E27FC236}">
                <a16:creationId xmlns:a16="http://schemas.microsoft.com/office/drawing/2014/main" id="{6C558BDE-D94A-EF20-5181-CB85181B530A}"/>
              </a:ext>
            </a:extLst>
          </p:cNvPr>
          <p:cNvPicPr>
            <a:picLocks noChangeAspect="1"/>
          </p:cNvPicPr>
          <p:nvPr/>
        </p:nvPicPr>
        <p:blipFill rotWithShape="1">
          <a:blip r:embed="rId4"/>
          <a:srcRect t="15927"/>
          <a:stretch/>
        </p:blipFill>
        <p:spPr>
          <a:xfrm>
            <a:off x="1524000" y="981398"/>
            <a:ext cx="5794110" cy="4162102"/>
          </a:xfrm>
          <a:prstGeom prst="rect">
            <a:avLst/>
          </a:prstGeom>
        </p:spPr>
      </p:pic>
      <p:pic>
        <p:nvPicPr>
          <p:cNvPr id="11" name="Picture 10">
            <a:extLst>
              <a:ext uri="{FF2B5EF4-FFF2-40B4-BE49-F238E27FC236}">
                <a16:creationId xmlns:a16="http://schemas.microsoft.com/office/drawing/2014/main" id="{C6E24643-E2AA-61FE-CB5A-EAAE9E610E77}"/>
              </a:ext>
            </a:extLst>
          </p:cNvPr>
          <p:cNvPicPr>
            <a:picLocks noChangeAspect="1"/>
          </p:cNvPicPr>
          <p:nvPr/>
        </p:nvPicPr>
        <p:blipFill>
          <a:blip r:embed="rId5"/>
          <a:stretch>
            <a:fillRect/>
          </a:stretch>
        </p:blipFill>
        <p:spPr>
          <a:xfrm>
            <a:off x="1600200" y="981398"/>
            <a:ext cx="5717909" cy="4162102"/>
          </a:xfrm>
          <a:prstGeom prst="rect">
            <a:avLst/>
          </a:prstGeom>
        </p:spPr>
      </p:pic>
      <p:pic>
        <p:nvPicPr>
          <p:cNvPr id="13" name="Picture 12">
            <a:extLst>
              <a:ext uri="{FF2B5EF4-FFF2-40B4-BE49-F238E27FC236}">
                <a16:creationId xmlns:a16="http://schemas.microsoft.com/office/drawing/2014/main" id="{94444A41-E2F1-6AA1-91CF-7846ACC4BD42}"/>
              </a:ext>
            </a:extLst>
          </p:cNvPr>
          <p:cNvPicPr>
            <a:picLocks noChangeAspect="1"/>
          </p:cNvPicPr>
          <p:nvPr/>
        </p:nvPicPr>
        <p:blipFill rotWithShape="1">
          <a:blip r:embed="rId6"/>
          <a:srcRect b="2026"/>
          <a:stretch/>
        </p:blipFill>
        <p:spPr>
          <a:xfrm>
            <a:off x="1523999" y="876301"/>
            <a:ext cx="5794110" cy="4162103"/>
          </a:xfrm>
          <a:prstGeom prst="rect">
            <a:avLst/>
          </a:prstGeom>
        </p:spPr>
      </p:pic>
      <p:sp>
        <p:nvSpPr>
          <p:cNvPr id="14" name="TextBox 13">
            <a:extLst>
              <a:ext uri="{FF2B5EF4-FFF2-40B4-BE49-F238E27FC236}">
                <a16:creationId xmlns:a16="http://schemas.microsoft.com/office/drawing/2014/main" id="{DB8240D0-6B06-57BD-2253-5DFB4677BA14}"/>
              </a:ext>
            </a:extLst>
          </p:cNvPr>
          <p:cNvSpPr txBox="1"/>
          <p:nvPr/>
        </p:nvSpPr>
        <p:spPr>
          <a:xfrm>
            <a:off x="5205681" y="4712393"/>
            <a:ext cx="2108141" cy="369332"/>
          </a:xfrm>
          <a:prstGeom prst="rect">
            <a:avLst/>
          </a:prstGeom>
          <a:noFill/>
        </p:spPr>
        <p:txBody>
          <a:bodyPr wrap="none" rtlCol="0">
            <a:spAutoFit/>
          </a:bodyPr>
          <a:lstStyle/>
          <a:p>
            <a:r>
              <a:rPr lang="en-IN" b="1" dirty="0">
                <a:solidFill>
                  <a:schemeClr val="bg1"/>
                </a:solidFill>
              </a:rPr>
              <a:t>S has d eigenvectors</a:t>
            </a:r>
          </a:p>
        </p:txBody>
      </p:sp>
      <p:pic>
        <p:nvPicPr>
          <p:cNvPr id="18" name="Picture 17">
            <a:extLst>
              <a:ext uri="{FF2B5EF4-FFF2-40B4-BE49-F238E27FC236}">
                <a16:creationId xmlns:a16="http://schemas.microsoft.com/office/drawing/2014/main" id="{02992A71-B2B9-B3E4-CE60-00F89E0AF4C3}"/>
              </a:ext>
            </a:extLst>
          </p:cNvPr>
          <p:cNvPicPr>
            <a:picLocks noChangeAspect="1"/>
          </p:cNvPicPr>
          <p:nvPr/>
        </p:nvPicPr>
        <p:blipFill rotWithShape="1">
          <a:blip r:embed="rId7"/>
          <a:srcRect t="11333"/>
          <a:stretch/>
        </p:blipFill>
        <p:spPr>
          <a:xfrm>
            <a:off x="2027858" y="4135122"/>
            <a:ext cx="5259256" cy="1046787"/>
          </a:xfrm>
          <a:prstGeom prst="rect">
            <a:avLst/>
          </a:prstGeom>
        </p:spPr>
      </p:pic>
    </p:spTree>
    <p:extLst>
      <p:ext uri="{BB962C8B-B14F-4D97-AF65-F5344CB8AC3E}">
        <p14:creationId xmlns:p14="http://schemas.microsoft.com/office/powerpoint/2010/main" val="382289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6B9C1-61F4-F2B0-F2B6-3614F094D347}"/>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82F6AD95-4F66-6154-C1FA-817470D2E972}"/>
              </a:ext>
            </a:extLst>
          </p:cNvPr>
          <p:cNvSpPr>
            <a:spLocks noGrp="1"/>
          </p:cNvSpPr>
          <p:nvPr>
            <p:ph type="title"/>
          </p:nvPr>
        </p:nvSpPr>
        <p:spPr/>
        <p:txBody>
          <a:bodyPr/>
          <a:lstStyle/>
          <a:p>
            <a:r>
              <a:rPr lang="en-IN" dirty="0"/>
              <a:t>Curse of dimensionality</a:t>
            </a:r>
          </a:p>
        </p:txBody>
      </p:sp>
      <p:pic>
        <p:nvPicPr>
          <p:cNvPr id="1026" name="Picture 2" descr="Curse of Dimensionality - Shiksha Online">
            <a:extLst>
              <a:ext uri="{FF2B5EF4-FFF2-40B4-BE49-F238E27FC236}">
                <a16:creationId xmlns:a16="http://schemas.microsoft.com/office/drawing/2014/main" id="{968E7B11-6D3C-E9BE-79BA-EDC7A45CF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00151"/>
            <a:ext cx="6096000" cy="3609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508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D949B2-71D9-2600-DAC4-9B5F944F2125}"/>
              </a:ext>
            </a:extLst>
          </p:cNvPr>
          <p:cNvPicPr>
            <a:picLocks noChangeAspect="1"/>
          </p:cNvPicPr>
          <p:nvPr/>
        </p:nvPicPr>
        <p:blipFill rotWithShape="1">
          <a:blip r:embed="rId2"/>
          <a:srcRect t="59272" b="28453"/>
          <a:stretch/>
        </p:blipFill>
        <p:spPr>
          <a:xfrm>
            <a:off x="1676400" y="4500933"/>
            <a:ext cx="6049040" cy="433017"/>
          </a:xfrm>
          <a:prstGeom prst="rect">
            <a:avLst/>
          </a:prstGeom>
        </p:spPr>
      </p:pic>
      <p:sp>
        <p:nvSpPr>
          <p:cNvPr id="2" name="Content Placeholder 1">
            <a:extLst>
              <a:ext uri="{FF2B5EF4-FFF2-40B4-BE49-F238E27FC236}">
                <a16:creationId xmlns:a16="http://schemas.microsoft.com/office/drawing/2014/main" id="{0B886326-11F0-D979-9F52-67D7D0D1296C}"/>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E6D62606-87C1-166D-A0B5-7963C1B4068A}"/>
              </a:ext>
            </a:extLst>
          </p:cNvPr>
          <p:cNvSpPr>
            <a:spLocks noGrp="1"/>
          </p:cNvSpPr>
          <p:nvPr>
            <p:ph type="title"/>
          </p:nvPr>
        </p:nvSpPr>
        <p:spPr/>
        <p:txBody>
          <a:bodyPr/>
          <a:lstStyle/>
          <a:p>
            <a:r>
              <a:rPr lang="en-IN" dirty="0"/>
              <a:t>PCA: An optimization problem</a:t>
            </a:r>
          </a:p>
        </p:txBody>
      </p:sp>
      <p:pic>
        <p:nvPicPr>
          <p:cNvPr id="5" name="Picture 4">
            <a:extLst>
              <a:ext uri="{FF2B5EF4-FFF2-40B4-BE49-F238E27FC236}">
                <a16:creationId xmlns:a16="http://schemas.microsoft.com/office/drawing/2014/main" id="{7A813A30-D18B-3E3E-99E7-01D78C81ACFB}"/>
              </a:ext>
            </a:extLst>
          </p:cNvPr>
          <p:cNvPicPr>
            <a:picLocks noChangeAspect="1"/>
          </p:cNvPicPr>
          <p:nvPr/>
        </p:nvPicPr>
        <p:blipFill rotWithShape="1">
          <a:blip r:embed="rId2"/>
          <a:srcRect t="12490"/>
          <a:stretch/>
        </p:blipFill>
        <p:spPr>
          <a:xfrm>
            <a:off x="1676400" y="893969"/>
            <a:ext cx="6057900" cy="3642360"/>
          </a:xfrm>
          <a:prstGeom prst="rect">
            <a:avLst/>
          </a:prstGeom>
        </p:spPr>
      </p:pic>
      <p:pic>
        <p:nvPicPr>
          <p:cNvPr id="6" name="Picture 5">
            <a:extLst>
              <a:ext uri="{FF2B5EF4-FFF2-40B4-BE49-F238E27FC236}">
                <a16:creationId xmlns:a16="http://schemas.microsoft.com/office/drawing/2014/main" id="{8A939FE0-F2E6-A036-3277-304419D56932}"/>
              </a:ext>
            </a:extLst>
          </p:cNvPr>
          <p:cNvPicPr>
            <a:picLocks noChangeAspect="1"/>
          </p:cNvPicPr>
          <p:nvPr/>
        </p:nvPicPr>
        <p:blipFill rotWithShape="1">
          <a:blip r:embed="rId3"/>
          <a:srcRect l="33898" t="43619" r="51695" b="44524"/>
          <a:stretch/>
        </p:blipFill>
        <p:spPr>
          <a:xfrm>
            <a:off x="4724400" y="4564210"/>
            <a:ext cx="1143000" cy="369332"/>
          </a:xfrm>
          <a:prstGeom prst="rect">
            <a:avLst/>
          </a:prstGeom>
        </p:spPr>
      </p:pic>
      <p:sp>
        <p:nvSpPr>
          <p:cNvPr id="8" name="TextBox 7">
            <a:extLst>
              <a:ext uri="{FF2B5EF4-FFF2-40B4-BE49-F238E27FC236}">
                <a16:creationId xmlns:a16="http://schemas.microsoft.com/office/drawing/2014/main" id="{E2F6E72A-A7BD-9A9A-EAB9-BE1B0D5C9717}"/>
              </a:ext>
            </a:extLst>
          </p:cNvPr>
          <p:cNvSpPr txBox="1"/>
          <p:nvPr/>
        </p:nvSpPr>
        <p:spPr>
          <a:xfrm>
            <a:off x="3432842" y="4581250"/>
            <a:ext cx="1156470" cy="369332"/>
          </a:xfrm>
          <a:prstGeom prst="rect">
            <a:avLst/>
          </a:prstGeom>
          <a:noFill/>
        </p:spPr>
        <p:txBody>
          <a:bodyPr wrap="none" rtlCol="0">
            <a:spAutoFit/>
          </a:bodyPr>
          <a:lstStyle/>
          <a:p>
            <a:r>
              <a:rPr lang="en-IN" b="1" dirty="0">
                <a:solidFill>
                  <a:schemeClr val="bg1"/>
                </a:solidFill>
              </a:rPr>
              <a:t>Constrain:</a:t>
            </a:r>
          </a:p>
        </p:txBody>
      </p:sp>
      <p:pic>
        <p:nvPicPr>
          <p:cNvPr id="10" name="Picture 9">
            <a:extLst>
              <a:ext uri="{FF2B5EF4-FFF2-40B4-BE49-F238E27FC236}">
                <a16:creationId xmlns:a16="http://schemas.microsoft.com/office/drawing/2014/main" id="{A298076D-7F6C-E3D9-44B5-2391C46B6A73}"/>
              </a:ext>
            </a:extLst>
          </p:cNvPr>
          <p:cNvPicPr>
            <a:picLocks noChangeAspect="1"/>
          </p:cNvPicPr>
          <p:nvPr/>
        </p:nvPicPr>
        <p:blipFill>
          <a:blip r:embed="rId4"/>
          <a:stretch>
            <a:fillRect/>
          </a:stretch>
        </p:blipFill>
        <p:spPr>
          <a:xfrm>
            <a:off x="1767220" y="4031767"/>
            <a:ext cx="5867400" cy="492074"/>
          </a:xfrm>
          <a:prstGeom prst="rect">
            <a:avLst/>
          </a:prstGeom>
        </p:spPr>
      </p:pic>
    </p:spTree>
    <p:extLst>
      <p:ext uri="{BB962C8B-B14F-4D97-AF65-F5344CB8AC3E}">
        <p14:creationId xmlns:p14="http://schemas.microsoft.com/office/powerpoint/2010/main" val="119269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FC446F-9DFD-E0D2-E22C-280C5B2B12B7}"/>
              </a:ext>
            </a:extLst>
          </p:cNvPr>
          <p:cNvSpPr>
            <a:spLocks noGrp="1"/>
          </p:cNvSpPr>
          <p:nvPr>
            <p:ph idx="1"/>
          </p:nvPr>
        </p:nvSpPr>
        <p:spPr/>
        <p:txBody>
          <a:bodyPr/>
          <a:lstStyle/>
          <a:p>
            <a:endParaRPr lang="en-IN" dirty="0"/>
          </a:p>
        </p:txBody>
      </p:sp>
      <p:sp>
        <p:nvSpPr>
          <p:cNvPr id="3" name="Title 2">
            <a:extLst>
              <a:ext uri="{FF2B5EF4-FFF2-40B4-BE49-F238E27FC236}">
                <a16:creationId xmlns:a16="http://schemas.microsoft.com/office/drawing/2014/main" id="{892FD5C5-19E9-4F88-C4EB-92ECD1DF3C93}"/>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E5FBE469-4038-95E9-8AD8-C46504B8E8CC}"/>
              </a:ext>
            </a:extLst>
          </p:cNvPr>
          <p:cNvPicPr>
            <a:picLocks noChangeAspect="1"/>
          </p:cNvPicPr>
          <p:nvPr/>
        </p:nvPicPr>
        <p:blipFill>
          <a:blip r:embed="rId2"/>
          <a:stretch>
            <a:fillRect/>
          </a:stretch>
        </p:blipFill>
        <p:spPr>
          <a:xfrm>
            <a:off x="762001" y="247774"/>
            <a:ext cx="7635902" cy="3394473"/>
          </a:xfrm>
          <a:prstGeom prst="rect">
            <a:avLst/>
          </a:prstGeom>
        </p:spPr>
      </p:pic>
      <p:pic>
        <p:nvPicPr>
          <p:cNvPr id="7" name="Picture 6">
            <a:extLst>
              <a:ext uri="{FF2B5EF4-FFF2-40B4-BE49-F238E27FC236}">
                <a16:creationId xmlns:a16="http://schemas.microsoft.com/office/drawing/2014/main" id="{A4760F96-0201-B470-2ED4-A3CFE0AC38F9}"/>
              </a:ext>
            </a:extLst>
          </p:cNvPr>
          <p:cNvPicPr>
            <a:picLocks noChangeAspect="1"/>
          </p:cNvPicPr>
          <p:nvPr/>
        </p:nvPicPr>
        <p:blipFill>
          <a:blip r:embed="rId3"/>
          <a:stretch>
            <a:fillRect/>
          </a:stretch>
        </p:blipFill>
        <p:spPr>
          <a:xfrm>
            <a:off x="762000" y="3600334"/>
            <a:ext cx="7635902" cy="1333616"/>
          </a:xfrm>
          <a:prstGeom prst="rect">
            <a:avLst/>
          </a:prstGeom>
        </p:spPr>
      </p:pic>
      <p:sp>
        <p:nvSpPr>
          <p:cNvPr id="4" name="Rectangle 3">
            <a:extLst>
              <a:ext uri="{FF2B5EF4-FFF2-40B4-BE49-F238E27FC236}">
                <a16:creationId xmlns:a16="http://schemas.microsoft.com/office/drawing/2014/main" id="{D363E7B1-BEE5-A298-5332-12E91191DDCF}"/>
              </a:ext>
            </a:extLst>
          </p:cNvPr>
          <p:cNvSpPr/>
          <p:nvPr/>
        </p:nvSpPr>
        <p:spPr>
          <a:xfrm>
            <a:off x="5562600" y="2952750"/>
            <a:ext cx="2209800" cy="609600"/>
          </a:xfrm>
          <a:prstGeom prst="rect">
            <a:avLst/>
          </a:prstGeom>
          <a:solidFill>
            <a:srgbClr val="3B3B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508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103BA-79CA-0D64-4D90-936CBFA37A3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E739B64-0594-5727-BE84-0164908CA8AE}"/>
              </a:ext>
            </a:extLst>
          </p:cNvPr>
          <p:cNvPicPr>
            <a:picLocks noChangeAspect="1"/>
          </p:cNvPicPr>
          <p:nvPr/>
        </p:nvPicPr>
        <p:blipFill rotWithShape="1">
          <a:blip r:embed="rId2"/>
          <a:srcRect r="54724" b="22729"/>
          <a:stretch/>
        </p:blipFill>
        <p:spPr>
          <a:xfrm>
            <a:off x="-5316" y="1017389"/>
            <a:ext cx="3829496" cy="3108722"/>
          </a:xfrm>
          <a:prstGeom prst="rect">
            <a:avLst/>
          </a:prstGeom>
        </p:spPr>
      </p:pic>
      <p:pic>
        <p:nvPicPr>
          <p:cNvPr id="5" name="Picture 4">
            <a:extLst>
              <a:ext uri="{FF2B5EF4-FFF2-40B4-BE49-F238E27FC236}">
                <a16:creationId xmlns:a16="http://schemas.microsoft.com/office/drawing/2014/main" id="{51E2E3C0-A0EE-566A-C047-2C749646AD6E}"/>
              </a:ext>
            </a:extLst>
          </p:cNvPr>
          <p:cNvPicPr>
            <a:picLocks noChangeAspect="1"/>
          </p:cNvPicPr>
          <p:nvPr/>
        </p:nvPicPr>
        <p:blipFill>
          <a:blip r:embed="rId3"/>
          <a:stretch>
            <a:fillRect/>
          </a:stretch>
        </p:blipFill>
        <p:spPr>
          <a:xfrm>
            <a:off x="6377761" y="1097571"/>
            <a:ext cx="2594344" cy="1474179"/>
          </a:xfrm>
          <a:prstGeom prst="rect">
            <a:avLst/>
          </a:prstGeom>
        </p:spPr>
      </p:pic>
      <p:pic>
        <p:nvPicPr>
          <p:cNvPr id="6" name="Picture 5">
            <a:extLst>
              <a:ext uri="{FF2B5EF4-FFF2-40B4-BE49-F238E27FC236}">
                <a16:creationId xmlns:a16="http://schemas.microsoft.com/office/drawing/2014/main" id="{189A1BE8-F6AC-92AD-9DBA-C9B10E2F96E9}"/>
              </a:ext>
            </a:extLst>
          </p:cNvPr>
          <p:cNvPicPr>
            <a:picLocks noChangeAspect="1"/>
          </p:cNvPicPr>
          <p:nvPr/>
        </p:nvPicPr>
        <p:blipFill>
          <a:blip r:embed="rId4"/>
          <a:stretch>
            <a:fillRect/>
          </a:stretch>
        </p:blipFill>
        <p:spPr>
          <a:xfrm>
            <a:off x="4781105" y="2571750"/>
            <a:ext cx="4191000" cy="1242392"/>
          </a:xfrm>
          <a:prstGeom prst="rect">
            <a:avLst/>
          </a:prstGeom>
        </p:spPr>
      </p:pic>
      <p:pic>
        <p:nvPicPr>
          <p:cNvPr id="7" name="Picture 6">
            <a:extLst>
              <a:ext uri="{FF2B5EF4-FFF2-40B4-BE49-F238E27FC236}">
                <a16:creationId xmlns:a16="http://schemas.microsoft.com/office/drawing/2014/main" id="{397A3AD9-3AE5-DC6C-3039-B78ED135A6E5}"/>
              </a:ext>
            </a:extLst>
          </p:cNvPr>
          <p:cNvPicPr>
            <a:picLocks noChangeAspect="1"/>
          </p:cNvPicPr>
          <p:nvPr/>
        </p:nvPicPr>
        <p:blipFill rotWithShape="1">
          <a:blip r:embed="rId5"/>
          <a:srcRect t="15996"/>
          <a:stretch/>
        </p:blipFill>
        <p:spPr>
          <a:xfrm>
            <a:off x="3536677" y="3800222"/>
            <a:ext cx="5437202" cy="857251"/>
          </a:xfrm>
          <a:prstGeom prst="rect">
            <a:avLst/>
          </a:prstGeom>
        </p:spPr>
      </p:pic>
      <p:pic>
        <p:nvPicPr>
          <p:cNvPr id="8" name="Picture 7">
            <a:extLst>
              <a:ext uri="{FF2B5EF4-FFF2-40B4-BE49-F238E27FC236}">
                <a16:creationId xmlns:a16="http://schemas.microsoft.com/office/drawing/2014/main" id="{731FEA87-1B99-A43C-5271-EB8DD2F42704}"/>
              </a:ext>
            </a:extLst>
          </p:cNvPr>
          <p:cNvPicPr>
            <a:picLocks noChangeAspect="1"/>
          </p:cNvPicPr>
          <p:nvPr/>
        </p:nvPicPr>
        <p:blipFill rotWithShape="1">
          <a:blip r:embed="rId2"/>
          <a:srcRect r="54724" b="22729"/>
          <a:stretch/>
        </p:blipFill>
        <p:spPr>
          <a:xfrm>
            <a:off x="3824180" y="1024477"/>
            <a:ext cx="3829496" cy="3108722"/>
          </a:xfrm>
          <a:prstGeom prst="rect">
            <a:avLst/>
          </a:prstGeom>
        </p:spPr>
      </p:pic>
      <p:pic>
        <p:nvPicPr>
          <p:cNvPr id="9" name="Picture 8">
            <a:extLst>
              <a:ext uri="{FF2B5EF4-FFF2-40B4-BE49-F238E27FC236}">
                <a16:creationId xmlns:a16="http://schemas.microsoft.com/office/drawing/2014/main" id="{10A04B2D-7A8B-AB6C-048F-D99CDE200989}"/>
              </a:ext>
            </a:extLst>
          </p:cNvPr>
          <p:cNvPicPr>
            <a:picLocks noChangeAspect="1"/>
          </p:cNvPicPr>
          <p:nvPr/>
        </p:nvPicPr>
        <p:blipFill rotWithShape="1">
          <a:blip r:embed="rId2"/>
          <a:srcRect t="30394" r="54724" b="22729"/>
          <a:stretch/>
        </p:blipFill>
        <p:spPr>
          <a:xfrm>
            <a:off x="-7090" y="3257550"/>
            <a:ext cx="3829496" cy="1885950"/>
          </a:xfrm>
          <a:prstGeom prst="rect">
            <a:avLst/>
          </a:prstGeom>
        </p:spPr>
      </p:pic>
      <p:pic>
        <p:nvPicPr>
          <p:cNvPr id="10" name="Picture 9">
            <a:extLst>
              <a:ext uri="{FF2B5EF4-FFF2-40B4-BE49-F238E27FC236}">
                <a16:creationId xmlns:a16="http://schemas.microsoft.com/office/drawing/2014/main" id="{FC94127C-8444-FFC0-F3E0-00BBC6A8B72B}"/>
              </a:ext>
            </a:extLst>
          </p:cNvPr>
          <p:cNvPicPr>
            <a:picLocks noChangeAspect="1"/>
          </p:cNvPicPr>
          <p:nvPr/>
        </p:nvPicPr>
        <p:blipFill rotWithShape="1">
          <a:blip r:embed="rId2"/>
          <a:srcRect r="54724" b="22729"/>
          <a:stretch/>
        </p:blipFill>
        <p:spPr>
          <a:xfrm>
            <a:off x="5330454" y="1024477"/>
            <a:ext cx="3818862" cy="3091798"/>
          </a:xfrm>
          <a:prstGeom prst="rect">
            <a:avLst/>
          </a:prstGeom>
        </p:spPr>
      </p:pic>
      <p:pic>
        <p:nvPicPr>
          <p:cNvPr id="11" name="Picture 10">
            <a:extLst>
              <a:ext uri="{FF2B5EF4-FFF2-40B4-BE49-F238E27FC236}">
                <a16:creationId xmlns:a16="http://schemas.microsoft.com/office/drawing/2014/main" id="{E0364D89-937B-0717-F99E-B426F29752F3}"/>
              </a:ext>
            </a:extLst>
          </p:cNvPr>
          <p:cNvPicPr>
            <a:picLocks noChangeAspect="1"/>
          </p:cNvPicPr>
          <p:nvPr/>
        </p:nvPicPr>
        <p:blipFill rotWithShape="1">
          <a:blip r:embed="rId2"/>
          <a:srcRect t="30394" r="54724" b="22729"/>
          <a:stretch/>
        </p:blipFill>
        <p:spPr>
          <a:xfrm>
            <a:off x="3822406" y="3250445"/>
            <a:ext cx="3829496" cy="1885950"/>
          </a:xfrm>
          <a:prstGeom prst="rect">
            <a:avLst/>
          </a:prstGeom>
        </p:spPr>
      </p:pic>
      <p:pic>
        <p:nvPicPr>
          <p:cNvPr id="12" name="Picture 11">
            <a:extLst>
              <a:ext uri="{FF2B5EF4-FFF2-40B4-BE49-F238E27FC236}">
                <a16:creationId xmlns:a16="http://schemas.microsoft.com/office/drawing/2014/main" id="{7A67A98D-6570-CCF4-97D6-900563AD26F4}"/>
              </a:ext>
            </a:extLst>
          </p:cNvPr>
          <p:cNvPicPr>
            <a:picLocks noChangeAspect="1"/>
          </p:cNvPicPr>
          <p:nvPr/>
        </p:nvPicPr>
        <p:blipFill rotWithShape="1">
          <a:blip r:embed="rId2"/>
          <a:srcRect t="30394" r="54724" b="22729"/>
          <a:stretch/>
        </p:blipFill>
        <p:spPr>
          <a:xfrm>
            <a:off x="5314504" y="3260575"/>
            <a:ext cx="3829496" cy="1885950"/>
          </a:xfrm>
          <a:prstGeom prst="rect">
            <a:avLst/>
          </a:prstGeom>
        </p:spPr>
      </p:pic>
      <p:pic>
        <p:nvPicPr>
          <p:cNvPr id="13" name="Picture 12">
            <a:extLst>
              <a:ext uri="{FF2B5EF4-FFF2-40B4-BE49-F238E27FC236}">
                <a16:creationId xmlns:a16="http://schemas.microsoft.com/office/drawing/2014/main" id="{8DBD03F1-E219-005E-B4B8-0B734C6BE417}"/>
              </a:ext>
            </a:extLst>
          </p:cNvPr>
          <p:cNvPicPr>
            <a:picLocks noChangeAspect="1"/>
          </p:cNvPicPr>
          <p:nvPr/>
        </p:nvPicPr>
        <p:blipFill>
          <a:blip r:embed="rId3"/>
          <a:stretch>
            <a:fillRect/>
          </a:stretch>
        </p:blipFill>
        <p:spPr>
          <a:xfrm>
            <a:off x="6270084" y="1047750"/>
            <a:ext cx="2594344" cy="1474179"/>
          </a:xfrm>
          <a:prstGeom prst="rect">
            <a:avLst/>
          </a:prstGeom>
        </p:spPr>
      </p:pic>
      <p:pic>
        <p:nvPicPr>
          <p:cNvPr id="14" name="Picture 13">
            <a:extLst>
              <a:ext uri="{FF2B5EF4-FFF2-40B4-BE49-F238E27FC236}">
                <a16:creationId xmlns:a16="http://schemas.microsoft.com/office/drawing/2014/main" id="{A6BE69EB-ACEF-E6FE-3F22-EAD382FC3635}"/>
              </a:ext>
            </a:extLst>
          </p:cNvPr>
          <p:cNvPicPr>
            <a:picLocks noChangeAspect="1"/>
          </p:cNvPicPr>
          <p:nvPr/>
        </p:nvPicPr>
        <p:blipFill>
          <a:blip r:embed="rId4"/>
          <a:stretch>
            <a:fillRect/>
          </a:stretch>
        </p:blipFill>
        <p:spPr>
          <a:xfrm>
            <a:off x="4673428" y="2521929"/>
            <a:ext cx="4191000" cy="1242392"/>
          </a:xfrm>
          <a:prstGeom prst="rect">
            <a:avLst/>
          </a:prstGeom>
        </p:spPr>
      </p:pic>
      <p:pic>
        <p:nvPicPr>
          <p:cNvPr id="15" name="Picture 14">
            <a:extLst>
              <a:ext uri="{FF2B5EF4-FFF2-40B4-BE49-F238E27FC236}">
                <a16:creationId xmlns:a16="http://schemas.microsoft.com/office/drawing/2014/main" id="{D6FBDF37-9839-8D26-897D-452A9941548D}"/>
              </a:ext>
            </a:extLst>
          </p:cNvPr>
          <p:cNvPicPr>
            <a:picLocks noChangeAspect="1"/>
          </p:cNvPicPr>
          <p:nvPr/>
        </p:nvPicPr>
        <p:blipFill rotWithShape="1">
          <a:blip r:embed="rId5"/>
          <a:srcRect t="15996"/>
          <a:stretch/>
        </p:blipFill>
        <p:spPr>
          <a:xfrm>
            <a:off x="3429000" y="3750401"/>
            <a:ext cx="5437202" cy="857251"/>
          </a:xfrm>
          <a:prstGeom prst="rect">
            <a:avLst/>
          </a:prstGeom>
        </p:spPr>
      </p:pic>
      <p:sp>
        <p:nvSpPr>
          <p:cNvPr id="16" name="Title 2">
            <a:extLst>
              <a:ext uri="{FF2B5EF4-FFF2-40B4-BE49-F238E27FC236}">
                <a16:creationId xmlns:a16="http://schemas.microsoft.com/office/drawing/2014/main" id="{35BA2E3A-60D0-FEB6-77F9-F7B73CFC965A}"/>
              </a:ext>
            </a:extLst>
          </p:cNvPr>
          <p:cNvSpPr txBox="1">
            <a:spLocks/>
          </p:cNvSpPr>
          <p:nvPr/>
        </p:nvSpPr>
        <p:spPr>
          <a:xfrm>
            <a:off x="634828" y="39887"/>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Georgia" panose="02040502050405020303" pitchFamily="18" charset="0"/>
                <a:ea typeface="+mj-ea"/>
                <a:cs typeface="+mj-cs"/>
              </a:defRPr>
            </a:lvl1pPr>
          </a:lstStyle>
          <a:p>
            <a:r>
              <a:rPr lang="en-IN" dirty="0"/>
              <a:t>The Principal Components</a:t>
            </a:r>
          </a:p>
        </p:txBody>
      </p:sp>
      <p:pic>
        <p:nvPicPr>
          <p:cNvPr id="17" name="Picture 16">
            <a:extLst>
              <a:ext uri="{FF2B5EF4-FFF2-40B4-BE49-F238E27FC236}">
                <a16:creationId xmlns:a16="http://schemas.microsoft.com/office/drawing/2014/main" id="{4EDA3B5E-7EB8-7AAF-9F49-DBC6CB0B774C}"/>
              </a:ext>
            </a:extLst>
          </p:cNvPr>
          <p:cNvPicPr>
            <a:picLocks noChangeAspect="1"/>
          </p:cNvPicPr>
          <p:nvPr/>
        </p:nvPicPr>
        <p:blipFill rotWithShape="1">
          <a:blip r:embed="rId5"/>
          <a:srcRect l="90157" t="15996" b="48486"/>
          <a:stretch/>
        </p:blipFill>
        <p:spPr>
          <a:xfrm>
            <a:off x="3452037" y="4652413"/>
            <a:ext cx="535174" cy="362455"/>
          </a:xfrm>
          <a:prstGeom prst="rect">
            <a:avLst/>
          </a:prstGeom>
        </p:spPr>
      </p:pic>
      <p:sp>
        <p:nvSpPr>
          <p:cNvPr id="18" name="TextBox 17">
            <a:extLst>
              <a:ext uri="{FF2B5EF4-FFF2-40B4-BE49-F238E27FC236}">
                <a16:creationId xmlns:a16="http://schemas.microsoft.com/office/drawing/2014/main" id="{6829FBF6-E200-EDE0-D4B4-D1813201663C}"/>
              </a:ext>
            </a:extLst>
          </p:cNvPr>
          <p:cNvSpPr txBox="1"/>
          <p:nvPr/>
        </p:nvSpPr>
        <p:spPr>
          <a:xfrm>
            <a:off x="3907046" y="4653291"/>
            <a:ext cx="2961003" cy="369332"/>
          </a:xfrm>
          <a:prstGeom prst="rect">
            <a:avLst/>
          </a:prstGeom>
          <a:noFill/>
        </p:spPr>
        <p:txBody>
          <a:bodyPr wrap="none" rtlCol="0">
            <a:spAutoFit/>
          </a:bodyPr>
          <a:lstStyle/>
          <a:p>
            <a:r>
              <a:rPr lang="en-IN" b="1" dirty="0">
                <a:solidFill>
                  <a:schemeClr val="bg1"/>
                </a:solidFill>
              </a:rPr>
              <a:t>Is the principal component 1 </a:t>
            </a:r>
          </a:p>
        </p:txBody>
      </p:sp>
    </p:spTree>
    <p:extLst>
      <p:ext uri="{BB962C8B-B14F-4D97-AF65-F5344CB8AC3E}">
        <p14:creationId xmlns:p14="http://schemas.microsoft.com/office/powerpoint/2010/main" val="229811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E3D6023-DA2A-4BC0-E5A2-0A2FE8A01F8B}"/>
              </a:ext>
            </a:extLst>
          </p:cNvPr>
          <p:cNvPicPr>
            <a:picLocks noGrp="1" noChangeAspect="1"/>
          </p:cNvPicPr>
          <p:nvPr>
            <p:ph idx="1"/>
          </p:nvPr>
        </p:nvPicPr>
        <p:blipFill>
          <a:blip r:embed="rId2"/>
          <a:stretch>
            <a:fillRect/>
          </a:stretch>
        </p:blipFill>
        <p:spPr>
          <a:xfrm>
            <a:off x="107467" y="897137"/>
            <a:ext cx="8884133" cy="4189213"/>
          </a:xfrm>
          <a:prstGeom prst="rect">
            <a:avLst/>
          </a:prstGeom>
        </p:spPr>
      </p:pic>
      <p:pic>
        <p:nvPicPr>
          <p:cNvPr id="5" name="Picture 4">
            <a:extLst>
              <a:ext uri="{FF2B5EF4-FFF2-40B4-BE49-F238E27FC236}">
                <a16:creationId xmlns:a16="http://schemas.microsoft.com/office/drawing/2014/main" id="{99652BE4-828D-DA2E-77F5-1E0135EDEFF4}"/>
              </a:ext>
            </a:extLst>
          </p:cNvPr>
          <p:cNvPicPr>
            <a:picLocks noChangeAspect="1"/>
          </p:cNvPicPr>
          <p:nvPr/>
        </p:nvPicPr>
        <p:blipFill>
          <a:blip r:embed="rId3"/>
          <a:stretch>
            <a:fillRect/>
          </a:stretch>
        </p:blipFill>
        <p:spPr>
          <a:xfrm>
            <a:off x="6270084" y="1047750"/>
            <a:ext cx="2594344" cy="1474179"/>
          </a:xfrm>
          <a:prstGeom prst="rect">
            <a:avLst/>
          </a:prstGeom>
        </p:spPr>
      </p:pic>
      <p:pic>
        <p:nvPicPr>
          <p:cNvPr id="6" name="Picture 5">
            <a:extLst>
              <a:ext uri="{FF2B5EF4-FFF2-40B4-BE49-F238E27FC236}">
                <a16:creationId xmlns:a16="http://schemas.microsoft.com/office/drawing/2014/main" id="{598DCF0E-9191-EDD6-C820-7E6FF45C264E}"/>
              </a:ext>
            </a:extLst>
          </p:cNvPr>
          <p:cNvPicPr>
            <a:picLocks noChangeAspect="1"/>
          </p:cNvPicPr>
          <p:nvPr/>
        </p:nvPicPr>
        <p:blipFill>
          <a:blip r:embed="rId4"/>
          <a:stretch>
            <a:fillRect/>
          </a:stretch>
        </p:blipFill>
        <p:spPr>
          <a:xfrm>
            <a:off x="4673428" y="2521929"/>
            <a:ext cx="4191000" cy="1242392"/>
          </a:xfrm>
          <a:prstGeom prst="rect">
            <a:avLst/>
          </a:prstGeom>
        </p:spPr>
      </p:pic>
      <p:pic>
        <p:nvPicPr>
          <p:cNvPr id="7" name="Picture 6">
            <a:extLst>
              <a:ext uri="{FF2B5EF4-FFF2-40B4-BE49-F238E27FC236}">
                <a16:creationId xmlns:a16="http://schemas.microsoft.com/office/drawing/2014/main" id="{30F18B2B-8E7B-EB3A-5370-5798C80A2ECB}"/>
              </a:ext>
            </a:extLst>
          </p:cNvPr>
          <p:cNvPicPr>
            <a:picLocks noChangeAspect="1"/>
          </p:cNvPicPr>
          <p:nvPr/>
        </p:nvPicPr>
        <p:blipFill rotWithShape="1">
          <a:blip r:embed="rId5"/>
          <a:srcRect t="15996"/>
          <a:stretch/>
        </p:blipFill>
        <p:spPr>
          <a:xfrm>
            <a:off x="3429000" y="3750401"/>
            <a:ext cx="5437202" cy="857251"/>
          </a:xfrm>
          <a:prstGeom prst="rect">
            <a:avLst/>
          </a:prstGeom>
        </p:spPr>
      </p:pic>
      <p:sp>
        <p:nvSpPr>
          <p:cNvPr id="8" name="Title 2">
            <a:extLst>
              <a:ext uri="{FF2B5EF4-FFF2-40B4-BE49-F238E27FC236}">
                <a16:creationId xmlns:a16="http://schemas.microsoft.com/office/drawing/2014/main" id="{26BA9EC8-FDA2-CCE1-1E4A-14E512C9E87D}"/>
              </a:ext>
            </a:extLst>
          </p:cNvPr>
          <p:cNvSpPr txBox="1">
            <a:spLocks/>
          </p:cNvSpPr>
          <p:nvPr/>
        </p:nvSpPr>
        <p:spPr>
          <a:xfrm>
            <a:off x="634828" y="39887"/>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Georgia" panose="02040502050405020303" pitchFamily="18" charset="0"/>
                <a:ea typeface="+mj-ea"/>
                <a:cs typeface="+mj-cs"/>
              </a:defRPr>
            </a:lvl1pPr>
          </a:lstStyle>
          <a:p>
            <a:r>
              <a:rPr lang="en-IN" dirty="0"/>
              <a:t>The Principal Components</a:t>
            </a:r>
          </a:p>
        </p:txBody>
      </p:sp>
      <p:pic>
        <p:nvPicPr>
          <p:cNvPr id="9" name="Picture 8">
            <a:extLst>
              <a:ext uri="{FF2B5EF4-FFF2-40B4-BE49-F238E27FC236}">
                <a16:creationId xmlns:a16="http://schemas.microsoft.com/office/drawing/2014/main" id="{5792117E-125C-7227-2D30-9746A3917BE2}"/>
              </a:ext>
            </a:extLst>
          </p:cNvPr>
          <p:cNvPicPr>
            <a:picLocks noChangeAspect="1"/>
          </p:cNvPicPr>
          <p:nvPr/>
        </p:nvPicPr>
        <p:blipFill rotWithShape="1">
          <a:blip r:embed="rId5"/>
          <a:srcRect l="90157" t="15996" b="48486"/>
          <a:stretch/>
        </p:blipFill>
        <p:spPr>
          <a:xfrm>
            <a:off x="3452037" y="4652413"/>
            <a:ext cx="535174" cy="362455"/>
          </a:xfrm>
          <a:prstGeom prst="rect">
            <a:avLst/>
          </a:prstGeom>
        </p:spPr>
      </p:pic>
      <p:sp>
        <p:nvSpPr>
          <p:cNvPr id="10" name="TextBox 9">
            <a:extLst>
              <a:ext uri="{FF2B5EF4-FFF2-40B4-BE49-F238E27FC236}">
                <a16:creationId xmlns:a16="http://schemas.microsoft.com/office/drawing/2014/main" id="{D3E82533-A588-4DA0-4CD9-F58DE8AC3805}"/>
              </a:ext>
            </a:extLst>
          </p:cNvPr>
          <p:cNvSpPr txBox="1"/>
          <p:nvPr/>
        </p:nvSpPr>
        <p:spPr>
          <a:xfrm>
            <a:off x="3907046" y="4653291"/>
            <a:ext cx="2961003" cy="369332"/>
          </a:xfrm>
          <a:prstGeom prst="rect">
            <a:avLst/>
          </a:prstGeom>
          <a:noFill/>
        </p:spPr>
        <p:txBody>
          <a:bodyPr wrap="none" rtlCol="0">
            <a:spAutoFit/>
          </a:bodyPr>
          <a:lstStyle/>
          <a:p>
            <a:r>
              <a:rPr lang="en-IN" b="1" dirty="0">
                <a:solidFill>
                  <a:schemeClr val="bg1"/>
                </a:solidFill>
              </a:rPr>
              <a:t>Is the principal component 1 </a:t>
            </a:r>
          </a:p>
        </p:txBody>
      </p:sp>
      <p:pic>
        <p:nvPicPr>
          <p:cNvPr id="12" name="Picture 11">
            <a:extLst>
              <a:ext uri="{FF2B5EF4-FFF2-40B4-BE49-F238E27FC236}">
                <a16:creationId xmlns:a16="http://schemas.microsoft.com/office/drawing/2014/main" id="{BF825AF7-5CCA-8D83-1528-C2E08D32442D}"/>
              </a:ext>
            </a:extLst>
          </p:cNvPr>
          <p:cNvPicPr>
            <a:picLocks noChangeAspect="1"/>
          </p:cNvPicPr>
          <p:nvPr/>
        </p:nvPicPr>
        <p:blipFill>
          <a:blip r:embed="rId6"/>
          <a:stretch>
            <a:fillRect/>
          </a:stretch>
        </p:blipFill>
        <p:spPr>
          <a:xfrm>
            <a:off x="3366109" y="3748584"/>
            <a:ext cx="5562983" cy="868017"/>
          </a:xfrm>
          <a:prstGeom prst="rect">
            <a:avLst/>
          </a:prstGeom>
        </p:spPr>
      </p:pic>
      <p:sp>
        <p:nvSpPr>
          <p:cNvPr id="15" name="TextBox 14">
            <a:extLst>
              <a:ext uri="{FF2B5EF4-FFF2-40B4-BE49-F238E27FC236}">
                <a16:creationId xmlns:a16="http://schemas.microsoft.com/office/drawing/2014/main" id="{3F697ED1-4778-2AB0-AEC8-5E5B1D035400}"/>
              </a:ext>
            </a:extLst>
          </p:cNvPr>
          <p:cNvSpPr txBox="1"/>
          <p:nvPr/>
        </p:nvSpPr>
        <p:spPr>
          <a:xfrm>
            <a:off x="3452037" y="4633585"/>
            <a:ext cx="3238322" cy="400110"/>
          </a:xfrm>
          <a:prstGeom prst="rect">
            <a:avLst/>
          </a:prstGeom>
          <a:solidFill>
            <a:srgbClr val="30383B"/>
          </a:solidFill>
        </p:spPr>
        <p:txBody>
          <a:bodyPr wrap="none" rtlCol="0">
            <a:spAutoFit/>
          </a:bodyPr>
          <a:lstStyle/>
          <a:p>
            <a:r>
              <a:rPr lang="en-IN" sz="2000" b="1" dirty="0">
                <a:solidFill>
                  <a:schemeClr val="bg1"/>
                </a:solidFill>
              </a:rPr>
              <a:t>u</a:t>
            </a:r>
            <a:r>
              <a:rPr lang="en-IN" sz="2000" b="1" baseline="-25000" dirty="0">
                <a:solidFill>
                  <a:schemeClr val="bg1"/>
                </a:solidFill>
              </a:rPr>
              <a:t>2</a:t>
            </a:r>
            <a:r>
              <a:rPr lang="en-IN" b="1" dirty="0">
                <a:solidFill>
                  <a:schemeClr val="bg1"/>
                </a:solidFill>
              </a:rPr>
              <a:t> Is the principal component 2 </a:t>
            </a:r>
          </a:p>
        </p:txBody>
      </p:sp>
    </p:spTree>
    <p:extLst>
      <p:ext uri="{BB962C8B-B14F-4D97-AF65-F5344CB8AC3E}">
        <p14:creationId xmlns:p14="http://schemas.microsoft.com/office/powerpoint/2010/main" val="381053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CA0BC-AD6D-C009-AB71-CE10C95AE5EA}"/>
              </a:ext>
            </a:extLst>
          </p:cNvPr>
          <p:cNvSpPr>
            <a:spLocks noGrp="1"/>
          </p:cNvSpPr>
          <p:nvPr>
            <p:ph type="title"/>
          </p:nvPr>
        </p:nvSpPr>
        <p:spPr/>
        <p:txBody>
          <a:bodyPr>
            <a:normAutofit fontScale="90000"/>
          </a:bodyPr>
          <a:lstStyle/>
          <a:p>
            <a:r>
              <a:rPr lang="en-IN" dirty="0"/>
              <a:t>Selection of Principal Components</a:t>
            </a:r>
          </a:p>
        </p:txBody>
      </p:sp>
      <p:pic>
        <p:nvPicPr>
          <p:cNvPr id="12" name="Content Placeholder 3">
            <a:extLst>
              <a:ext uri="{FF2B5EF4-FFF2-40B4-BE49-F238E27FC236}">
                <a16:creationId xmlns:a16="http://schemas.microsoft.com/office/drawing/2014/main" id="{D6FD5B28-BB48-2DB0-E509-1E5AD0339338}"/>
              </a:ext>
            </a:extLst>
          </p:cNvPr>
          <p:cNvPicPr>
            <a:picLocks noGrp="1" noChangeAspect="1"/>
          </p:cNvPicPr>
          <p:nvPr>
            <p:ph idx="1"/>
          </p:nvPr>
        </p:nvPicPr>
        <p:blipFill>
          <a:blip r:embed="rId2"/>
          <a:stretch>
            <a:fillRect/>
          </a:stretch>
        </p:blipFill>
        <p:spPr>
          <a:xfrm>
            <a:off x="304801" y="895350"/>
            <a:ext cx="8741466" cy="4248150"/>
          </a:xfrm>
          <a:prstGeom prst="rect">
            <a:avLst/>
          </a:prstGeom>
        </p:spPr>
      </p:pic>
      <p:pic>
        <p:nvPicPr>
          <p:cNvPr id="11" name="Picture 10">
            <a:extLst>
              <a:ext uri="{FF2B5EF4-FFF2-40B4-BE49-F238E27FC236}">
                <a16:creationId xmlns:a16="http://schemas.microsoft.com/office/drawing/2014/main" id="{5BCF0FAA-7AFA-F190-8C79-7767C4BE7B54}"/>
              </a:ext>
            </a:extLst>
          </p:cNvPr>
          <p:cNvPicPr>
            <a:picLocks noChangeAspect="1"/>
          </p:cNvPicPr>
          <p:nvPr/>
        </p:nvPicPr>
        <p:blipFill>
          <a:blip r:embed="rId3"/>
          <a:stretch>
            <a:fillRect/>
          </a:stretch>
        </p:blipFill>
        <p:spPr>
          <a:xfrm>
            <a:off x="4038600" y="979289"/>
            <a:ext cx="4931467" cy="4080271"/>
          </a:xfrm>
          <a:prstGeom prst="rect">
            <a:avLst/>
          </a:prstGeom>
        </p:spPr>
      </p:pic>
      <p:sp>
        <p:nvSpPr>
          <p:cNvPr id="13" name="TextBox 12">
            <a:extLst>
              <a:ext uri="{FF2B5EF4-FFF2-40B4-BE49-F238E27FC236}">
                <a16:creationId xmlns:a16="http://schemas.microsoft.com/office/drawing/2014/main" id="{7D103B8F-C8CC-DE73-93EA-DFEFD68223C2}"/>
              </a:ext>
            </a:extLst>
          </p:cNvPr>
          <p:cNvSpPr txBox="1"/>
          <p:nvPr/>
        </p:nvSpPr>
        <p:spPr>
          <a:xfrm>
            <a:off x="1905000" y="1504950"/>
            <a:ext cx="2585323" cy="646331"/>
          </a:xfrm>
          <a:prstGeom prst="rect">
            <a:avLst/>
          </a:prstGeom>
          <a:noFill/>
        </p:spPr>
        <p:txBody>
          <a:bodyPr wrap="none" rtlCol="0">
            <a:spAutoFit/>
          </a:bodyPr>
          <a:lstStyle/>
          <a:p>
            <a:r>
              <a:rPr lang="en-IN" b="1" dirty="0">
                <a:solidFill>
                  <a:schemeClr val="bg1"/>
                </a:solidFill>
              </a:rPr>
              <a:t>Normalization: </a:t>
            </a:r>
          </a:p>
          <a:p>
            <a:r>
              <a:rPr lang="en-IN" b="1" dirty="0">
                <a:solidFill>
                  <a:schemeClr val="bg1"/>
                </a:solidFill>
              </a:rPr>
              <a:t>fraction of total variation</a:t>
            </a:r>
          </a:p>
        </p:txBody>
      </p:sp>
    </p:spTree>
    <p:extLst>
      <p:ext uri="{BB962C8B-B14F-4D97-AF65-F5344CB8AC3E}">
        <p14:creationId xmlns:p14="http://schemas.microsoft.com/office/powerpoint/2010/main" val="1809257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7E4157-1DCD-EF95-14BE-0D6D46F55B0C}"/>
              </a:ext>
            </a:extLst>
          </p:cNvPr>
          <p:cNvSpPr>
            <a:spLocks noGrp="1"/>
          </p:cNvSpPr>
          <p:nvPr>
            <p:ph idx="1"/>
          </p:nvPr>
        </p:nvSpPr>
        <p:spPr/>
        <p:txBody>
          <a:bodyPr/>
          <a:lstStyle/>
          <a:p>
            <a:endParaRPr lang="en-IN" dirty="0"/>
          </a:p>
        </p:txBody>
      </p:sp>
      <p:sp>
        <p:nvSpPr>
          <p:cNvPr id="3" name="Title 2">
            <a:extLst>
              <a:ext uri="{FF2B5EF4-FFF2-40B4-BE49-F238E27FC236}">
                <a16:creationId xmlns:a16="http://schemas.microsoft.com/office/drawing/2014/main" id="{B197AEDE-AC26-3D57-E55C-07D35C88BB1D}"/>
              </a:ext>
            </a:extLst>
          </p:cNvPr>
          <p:cNvSpPr>
            <a:spLocks noGrp="1"/>
          </p:cNvSpPr>
          <p:nvPr>
            <p:ph type="title"/>
          </p:nvPr>
        </p:nvSpPr>
        <p:spPr/>
        <p:txBody>
          <a:bodyPr/>
          <a:lstStyle/>
          <a:p>
            <a:r>
              <a:rPr lang="en-IN" dirty="0"/>
              <a:t>Project the data on PCs</a:t>
            </a:r>
          </a:p>
        </p:txBody>
      </p:sp>
      <p:grpSp>
        <p:nvGrpSpPr>
          <p:cNvPr id="9" name="Group 8">
            <a:extLst>
              <a:ext uri="{FF2B5EF4-FFF2-40B4-BE49-F238E27FC236}">
                <a16:creationId xmlns:a16="http://schemas.microsoft.com/office/drawing/2014/main" id="{B38DB6D2-F9F4-B4C9-A88F-F1FAF16EC161}"/>
              </a:ext>
            </a:extLst>
          </p:cNvPr>
          <p:cNvGrpSpPr/>
          <p:nvPr/>
        </p:nvGrpSpPr>
        <p:grpSpPr>
          <a:xfrm>
            <a:off x="12403" y="992038"/>
            <a:ext cx="9144000" cy="4174942"/>
            <a:chOff x="12403" y="992038"/>
            <a:chExt cx="9144000" cy="4174942"/>
          </a:xfrm>
        </p:grpSpPr>
        <p:pic>
          <p:nvPicPr>
            <p:cNvPr id="7" name="Picture 6">
              <a:extLst>
                <a:ext uri="{FF2B5EF4-FFF2-40B4-BE49-F238E27FC236}">
                  <a16:creationId xmlns:a16="http://schemas.microsoft.com/office/drawing/2014/main" id="{5FA7AB2F-7754-95FA-A6CC-471F318120ED}"/>
                </a:ext>
              </a:extLst>
            </p:cNvPr>
            <p:cNvPicPr>
              <a:picLocks noChangeAspect="1"/>
            </p:cNvPicPr>
            <p:nvPr/>
          </p:nvPicPr>
          <p:blipFill>
            <a:blip r:embed="rId2"/>
            <a:stretch>
              <a:fillRect/>
            </a:stretch>
          </p:blipFill>
          <p:spPr>
            <a:xfrm>
              <a:off x="12403" y="992038"/>
              <a:ext cx="9144000" cy="4174942"/>
            </a:xfrm>
            <a:prstGeom prst="rect">
              <a:avLst/>
            </a:prstGeom>
            <a:solidFill>
              <a:srgbClr val="2C2C2C"/>
            </a:solidFill>
          </p:spPr>
        </p:pic>
        <p:sp>
          <p:nvSpPr>
            <p:cNvPr id="8" name="Rectangle 7">
              <a:extLst>
                <a:ext uri="{FF2B5EF4-FFF2-40B4-BE49-F238E27FC236}">
                  <a16:creationId xmlns:a16="http://schemas.microsoft.com/office/drawing/2014/main" id="{4F8BBD59-7BC2-2F01-82D7-CD9652D3CF39}"/>
                </a:ext>
              </a:extLst>
            </p:cNvPr>
            <p:cNvSpPr/>
            <p:nvPr/>
          </p:nvSpPr>
          <p:spPr>
            <a:xfrm>
              <a:off x="3581400" y="3333750"/>
              <a:ext cx="1447800" cy="152400"/>
            </a:xfrm>
            <a:prstGeom prst="rect">
              <a:avLst/>
            </a:prstGeom>
            <a:solidFill>
              <a:srgbClr val="2B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TextBox 9">
            <a:extLst>
              <a:ext uri="{FF2B5EF4-FFF2-40B4-BE49-F238E27FC236}">
                <a16:creationId xmlns:a16="http://schemas.microsoft.com/office/drawing/2014/main" id="{4322F09E-D6B8-220C-427B-40EE6C876736}"/>
              </a:ext>
            </a:extLst>
          </p:cNvPr>
          <p:cNvSpPr txBox="1"/>
          <p:nvPr/>
        </p:nvSpPr>
        <p:spPr>
          <a:xfrm>
            <a:off x="3962400" y="3966796"/>
            <a:ext cx="1622047" cy="369332"/>
          </a:xfrm>
          <a:prstGeom prst="rect">
            <a:avLst/>
          </a:prstGeom>
          <a:noFill/>
        </p:spPr>
        <p:txBody>
          <a:bodyPr wrap="none" rtlCol="0">
            <a:spAutoFit/>
          </a:bodyPr>
          <a:lstStyle/>
          <a:p>
            <a:r>
              <a:rPr lang="en-IN" b="1" dirty="0">
                <a:solidFill>
                  <a:srgbClr val="00B050"/>
                </a:solidFill>
              </a:rPr>
              <a:t>Loading Matrix</a:t>
            </a:r>
          </a:p>
        </p:txBody>
      </p:sp>
      <p:sp>
        <p:nvSpPr>
          <p:cNvPr id="11" name="TextBox 10">
            <a:extLst>
              <a:ext uri="{FF2B5EF4-FFF2-40B4-BE49-F238E27FC236}">
                <a16:creationId xmlns:a16="http://schemas.microsoft.com/office/drawing/2014/main" id="{130E5B17-D3F5-75FD-17F2-45EC25C90908}"/>
              </a:ext>
            </a:extLst>
          </p:cNvPr>
          <p:cNvSpPr txBox="1"/>
          <p:nvPr/>
        </p:nvSpPr>
        <p:spPr>
          <a:xfrm>
            <a:off x="6781800" y="3955018"/>
            <a:ext cx="1541384" cy="369332"/>
          </a:xfrm>
          <a:prstGeom prst="rect">
            <a:avLst/>
          </a:prstGeom>
          <a:noFill/>
        </p:spPr>
        <p:txBody>
          <a:bodyPr wrap="none" rtlCol="0">
            <a:spAutoFit/>
          </a:bodyPr>
          <a:lstStyle/>
          <a:p>
            <a:r>
              <a:rPr lang="en-IN" b="1" dirty="0">
                <a:solidFill>
                  <a:schemeClr val="accent6"/>
                </a:solidFill>
              </a:rPr>
              <a:t> Scores Matrix</a:t>
            </a:r>
          </a:p>
        </p:txBody>
      </p:sp>
    </p:spTree>
    <p:extLst>
      <p:ext uri="{BB962C8B-B14F-4D97-AF65-F5344CB8AC3E}">
        <p14:creationId xmlns:p14="http://schemas.microsoft.com/office/powerpoint/2010/main" val="21075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7943FA-0EDD-5032-038A-36B85DA8F26C}"/>
              </a:ext>
            </a:extLst>
          </p:cNvPr>
          <p:cNvSpPr>
            <a:spLocks noGrp="1"/>
          </p:cNvSpPr>
          <p:nvPr>
            <p:ph idx="1"/>
          </p:nvPr>
        </p:nvSpPr>
        <p:spPr/>
        <p:txBody>
          <a:bodyPr/>
          <a:lstStyle/>
          <a:p>
            <a:endParaRPr lang="en-IN" dirty="0"/>
          </a:p>
        </p:txBody>
      </p:sp>
      <p:sp>
        <p:nvSpPr>
          <p:cNvPr id="3" name="Title 2">
            <a:extLst>
              <a:ext uri="{FF2B5EF4-FFF2-40B4-BE49-F238E27FC236}">
                <a16:creationId xmlns:a16="http://schemas.microsoft.com/office/drawing/2014/main" id="{CF6C9D87-9DAB-8566-552A-38855F4919E3}"/>
              </a:ext>
            </a:extLst>
          </p:cNvPr>
          <p:cNvSpPr>
            <a:spLocks noGrp="1"/>
          </p:cNvSpPr>
          <p:nvPr>
            <p:ph type="title"/>
          </p:nvPr>
        </p:nvSpPr>
        <p:spPr/>
        <p:txBody>
          <a:bodyPr/>
          <a:lstStyle/>
          <a:p>
            <a:r>
              <a:rPr lang="en-IN" dirty="0"/>
              <a:t>Visualization</a:t>
            </a:r>
          </a:p>
        </p:txBody>
      </p:sp>
      <p:pic>
        <p:nvPicPr>
          <p:cNvPr id="5" name="Picture 4">
            <a:extLst>
              <a:ext uri="{FF2B5EF4-FFF2-40B4-BE49-F238E27FC236}">
                <a16:creationId xmlns:a16="http://schemas.microsoft.com/office/drawing/2014/main" id="{E2314B9B-FAE8-1DE9-678E-9CC9B6BBCBA7}"/>
              </a:ext>
            </a:extLst>
          </p:cNvPr>
          <p:cNvPicPr>
            <a:picLocks noChangeAspect="1"/>
          </p:cNvPicPr>
          <p:nvPr/>
        </p:nvPicPr>
        <p:blipFill>
          <a:blip r:embed="rId2"/>
          <a:stretch>
            <a:fillRect/>
          </a:stretch>
        </p:blipFill>
        <p:spPr>
          <a:xfrm>
            <a:off x="2174708" y="1063229"/>
            <a:ext cx="4683292" cy="4023122"/>
          </a:xfrm>
          <a:prstGeom prst="rect">
            <a:avLst/>
          </a:prstGeom>
        </p:spPr>
      </p:pic>
      <p:sp>
        <p:nvSpPr>
          <p:cNvPr id="6" name="Title 2">
            <a:extLst>
              <a:ext uri="{FF2B5EF4-FFF2-40B4-BE49-F238E27FC236}">
                <a16:creationId xmlns:a16="http://schemas.microsoft.com/office/drawing/2014/main" id="{3B3B73BC-46B9-2355-70B7-94AB51BE738B}"/>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Georgia" panose="02040502050405020303" pitchFamily="18" charset="0"/>
                <a:ea typeface="+mj-ea"/>
                <a:cs typeface="+mj-cs"/>
              </a:defRPr>
            </a:lvl1pPr>
          </a:lstStyle>
          <a:p>
            <a:endParaRPr lang="en-IN" dirty="0"/>
          </a:p>
        </p:txBody>
      </p:sp>
    </p:spTree>
    <p:extLst>
      <p:ext uri="{BB962C8B-B14F-4D97-AF65-F5344CB8AC3E}">
        <p14:creationId xmlns:p14="http://schemas.microsoft.com/office/powerpoint/2010/main" val="205410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A798F1-13E3-43AF-4173-62056C3DDBE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19200" y="1180325"/>
            <a:ext cx="6705599" cy="3730748"/>
          </a:xfrm>
        </p:spPr>
      </p:pic>
      <p:sp>
        <p:nvSpPr>
          <p:cNvPr id="3" name="Title 2">
            <a:extLst>
              <a:ext uri="{FF2B5EF4-FFF2-40B4-BE49-F238E27FC236}">
                <a16:creationId xmlns:a16="http://schemas.microsoft.com/office/drawing/2014/main" id="{A97CC005-3F6A-1166-6B81-242CA556F5A1}"/>
              </a:ext>
            </a:extLst>
          </p:cNvPr>
          <p:cNvSpPr>
            <a:spLocks noGrp="1"/>
          </p:cNvSpPr>
          <p:nvPr>
            <p:ph type="title"/>
          </p:nvPr>
        </p:nvSpPr>
        <p:spPr/>
        <p:txBody>
          <a:bodyPr/>
          <a:lstStyle/>
          <a:p>
            <a:r>
              <a:rPr lang="en-IN" dirty="0"/>
              <a:t>Key points</a:t>
            </a:r>
          </a:p>
        </p:txBody>
      </p:sp>
    </p:spTree>
    <p:extLst>
      <p:ext uri="{BB962C8B-B14F-4D97-AF65-F5344CB8AC3E}">
        <p14:creationId xmlns:p14="http://schemas.microsoft.com/office/powerpoint/2010/main" val="1848145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9914C7-6AF7-3A52-5A77-AE5E4F5A0C8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A3EAB25F-4926-B253-35DF-6665A8DFA434}"/>
              </a:ext>
            </a:extLst>
          </p:cNvPr>
          <p:cNvSpPr>
            <a:spLocks noGrp="1"/>
          </p:cNvSpPr>
          <p:nvPr>
            <p:ph type="title"/>
          </p:nvPr>
        </p:nvSpPr>
        <p:spPr/>
        <p:txBody>
          <a:bodyPr/>
          <a:lstStyle/>
          <a:p>
            <a:r>
              <a:rPr lang="en-IN" dirty="0"/>
              <a:t>Key points</a:t>
            </a:r>
          </a:p>
        </p:txBody>
      </p:sp>
      <p:pic>
        <p:nvPicPr>
          <p:cNvPr id="5" name="Picture 4">
            <a:extLst>
              <a:ext uri="{FF2B5EF4-FFF2-40B4-BE49-F238E27FC236}">
                <a16:creationId xmlns:a16="http://schemas.microsoft.com/office/drawing/2014/main" id="{1595E938-EEF9-5E62-9E59-E85BAD388C9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7000"/>
                    </a14:imgEffect>
                  </a14:imgLayer>
                </a14:imgProps>
              </a:ext>
            </a:extLst>
          </a:blip>
          <a:stretch>
            <a:fillRect/>
          </a:stretch>
        </p:blipFill>
        <p:spPr>
          <a:xfrm>
            <a:off x="1066801" y="1200151"/>
            <a:ext cx="6858000" cy="3531393"/>
          </a:xfrm>
          <a:prstGeom prst="rect">
            <a:avLst/>
          </a:prstGeom>
        </p:spPr>
      </p:pic>
    </p:spTree>
    <p:extLst>
      <p:ext uri="{BB962C8B-B14F-4D97-AF65-F5344CB8AC3E}">
        <p14:creationId xmlns:p14="http://schemas.microsoft.com/office/powerpoint/2010/main" val="1488366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85CCBD-F187-08A8-8FE6-AD3D348DDEE7}"/>
              </a:ext>
            </a:extLst>
          </p:cNvPr>
          <p:cNvSpPr>
            <a:spLocks noGrp="1"/>
          </p:cNvSpPr>
          <p:nvPr>
            <p:ph idx="1"/>
          </p:nvPr>
        </p:nvSpPr>
        <p:spPr>
          <a:xfrm>
            <a:off x="381000" y="971550"/>
            <a:ext cx="8229600" cy="3394472"/>
          </a:xfrm>
        </p:spPr>
        <p:txBody>
          <a:bodyPr>
            <a:noAutofit/>
          </a:bodyPr>
          <a:lstStyle/>
          <a:p>
            <a:pPr algn="just"/>
            <a:r>
              <a:rPr lang="en-US" sz="1400" dirty="0"/>
              <a:t>Principal component analysis (PCA), as invented by Karl Pearson in 1901, is a procedure to convert a set of correlated variables into uncorrelated ones called principal components (</a:t>
            </a:r>
            <a:r>
              <a:rPr lang="en-US" sz="1400" dirty="0" err="1"/>
              <a:t>Joliff</a:t>
            </a:r>
            <a:r>
              <a:rPr lang="en-US" sz="1400" dirty="0"/>
              <a:t>, 2002). </a:t>
            </a:r>
          </a:p>
          <a:p>
            <a:pPr algn="just"/>
            <a:endParaRPr lang="en-US" sz="1400" dirty="0"/>
          </a:p>
          <a:p>
            <a:pPr algn="just"/>
            <a:r>
              <a:rPr lang="en-US" sz="1400" dirty="0"/>
              <a:t>The central idea of principal component analysis (PCA) is to reduce the dimensionality of a data set which consists of a large number of interrelated variables, while retaining as much as possible of the variation present in the data set. </a:t>
            </a:r>
          </a:p>
          <a:p>
            <a:pPr algn="just"/>
            <a:endParaRPr lang="en-US" sz="1400" dirty="0"/>
          </a:p>
          <a:p>
            <a:pPr algn="just"/>
            <a:r>
              <a:rPr lang="en-US" sz="1400" b="1" dirty="0"/>
              <a:t>This is achieved by transforming to a new set of variables, the principal components (PCs), which are uncorrelated, and which are ordered so that the first few retain most of the variation present in all of the original variables. </a:t>
            </a:r>
          </a:p>
          <a:p>
            <a:pPr algn="just"/>
            <a:endParaRPr lang="en-US" sz="1400" dirty="0"/>
          </a:p>
          <a:p>
            <a:pPr algn="just"/>
            <a:r>
              <a:rPr lang="en-US" sz="1400" dirty="0"/>
              <a:t> </a:t>
            </a:r>
            <a:r>
              <a:rPr lang="en-US" sz="1400" b="1" dirty="0"/>
              <a:t>PCA works by considering the variance of each attribute because the high attribute shows the good split between the classes, and hence it reduces the dimensionality. </a:t>
            </a:r>
          </a:p>
          <a:p>
            <a:pPr marL="0" algn="just">
              <a:spcBef>
                <a:spcPts val="0"/>
              </a:spcBef>
            </a:pPr>
            <a:endParaRPr lang="en-US" sz="1400" dirty="0"/>
          </a:p>
          <a:p>
            <a:pPr algn="just"/>
            <a:endParaRPr lang="en-IN" sz="1400" dirty="0"/>
          </a:p>
        </p:txBody>
      </p:sp>
      <p:sp>
        <p:nvSpPr>
          <p:cNvPr id="2" name="Title 1">
            <a:extLst>
              <a:ext uri="{FF2B5EF4-FFF2-40B4-BE49-F238E27FC236}">
                <a16:creationId xmlns:a16="http://schemas.microsoft.com/office/drawing/2014/main" id="{16BBD65C-B338-5242-6EEA-2B9C37EF23B4}"/>
              </a:ext>
            </a:extLst>
          </p:cNvPr>
          <p:cNvSpPr>
            <a:spLocks noGrp="1"/>
          </p:cNvSpPr>
          <p:nvPr>
            <p:ph type="title"/>
          </p:nvPr>
        </p:nvSpPr>
        <p:spPr>
          <a:xfrm>
            <a:off x="533400" y="35046"/>
            <a:ext cx="8229600" cy="857250"/>
          </a:xfrm>
        </p:spPr>
        <p:txBody>
          <a:bodyPr/>
          <a:lstStyle/>
          <a:p>
            <a:r>
              <a:rPr lang="en-US" dirty="0"/>
              <a:t>Principal Component Analysis :</a:t>
            </a:r>
            <a:endParaRPr lang="en-IN" dirty="0"/>
          </a:p>
        </p:txBody>
      </p:sp>
    </p:spTree>
    <p:extLst>
      <p:ext uri="{BB962C8B-B14F-4D97-AF65-F5344CB8AC3E}">
        <p14:creationId xmlns:p14="http://schemas.microsoft.com/office/powerpoint/2010/main" val="89570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2091A35-D77F-5227-E3F4-DE39F0236515}"/>
              </a:ext>
            </a:extLst>
          </p:cNvPr>
          <p:cNvGraphicFramePr>
            <a:graphicFrameLocks noGrp="1"/>
          </p:cNvGraphicFramePr>
          <p:nvPr>
            <p:ph idx="1"/>
            <p:extLst>
              <p:ext uri="{D42A27DB-BD31-4B8C-83A1-F6EECF244321}">
                <p14:modId xmlns:p14="http://schemas.microsoft.com/office/powerpoint/2010/main" val="3890851104"/>
              </p:ext>
            </p:extLst>
          </p:nvPr>
        </p:nvGraphicFramePr>
        <p:xfrm>
          <a:off x="457200" y="1200150"/>
          <a:ext cx="8229600" cy="339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5975A1CE-1EC3-AFE8-C324-0B3EE7A6788A}"/>
              </a:ext>
            </a:extLst>
          </p:cNvPr>
          <p:cNvSpPr>
            <a:spLocks noGrp="1"/>
          </p:cNvSpPr>
          <p:nvPr>
            <p:ph type="title"/>
          </p:nvPr>
        </p:nvSpPr>
        <p:spPr/>
        <p:txBody>
          <a:bodyPr/>
          <a:lstStyle/>
          <a:p>
            <a:r>
              <a:rPr lang="en-IN" dirty="0"/>
              <a:t>DR Techniques</a:t>
            </a:r>
          </a:p>
        </p:txBody>
      </p:sp>
    </p:spTree>
    <p:extLst>
      <p:ext uri="{BB962C8B-B14F-4D97-AF65-F5344CB8AC3E}">
        <p14:creationId xmlns:p14="http://schemas.microsoft.com/office/powerpoint/2010/main" val="374285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0463CF-C4FD-FC3D-93D1-86D715102226}"/>
              </a:ext>
            </a:extLst>
          </p:cNvPr>
          <p:cNvSpPr>
            <a:spLocks noGrp="1"/>
          </p:cNvSpPr>
          <p:nvPr>
            <p:ph idx="1"/>
          </p:nvPr>
        </p:nvSpPr>
        <p:spPr/>
        <p:txBody>
          <a:bodyPr>
            <a:normAutofit/>
          </a:bodyPr>
          <a:lstStyle/>
          <a:p>
            <a:r>
              <a:rPr lang="en-US" sz="1200" dirty="0"/>
              <a:t>Some real-world applications of PCA are </a:t>
            </a:r>
            <a:r>
              <a:rPr lang="en-US" sz="1200" b="1" i="1" dirty="0"/>
              <a:t>image processing, movie recommendation system, optimizing the power allocation in various communication channels</a:t>
            </a:r>
            <a:r>
              <a:rPr lang="en-US" sz="1200" dirty="0"/>
              <a:t>. It is a feature extraction technique, so it contains the important variables and drops the least important variable.</a:t>
            </a:r>
          </a:p>
          <a:p>
            <a:pPr algn="just"/>
            <a:endParaRPr lang="en-US" sz="1200" dirty="0"/>
          </a:p>
          <a:p>
            <a:pPr algn="just"/>
            <a:r>
              <a:rPr lang="en-US" sz="1200" dirty="0"/>
              <a:t>Some common terms used in PCA algorithm:</a:t>
            </a:r>
          </a:p>
          <a:p>
            <a:pPr lvl="1">
              <a:buFont typeface="Arial" panose="020B0604020202020204" pitchFamily="34" charset="0"/>
              <a:buChar char="•"/>
            </a:pPr>
            <a:r>
              <a:rPr lang="en-US" sz="1050" b="1" i="1" dirty="0"/>
              <a:t>Dimensionality: </a:t>
            </a:r>
            <a:r>
              <a:rPr lang="en-US" sz="1050" dirty="0"/>
              <a:t>It is the number of features or variables present in the given dataset. More easily, it is the number of columns present in the dataset.</a:t>
            </a:r>
          </a:p>
          <a:p>
            <a:pPr lvl="1">
              <a:buFont typeface="Arial" panose="020B0604020202020204" pitchFamily="34" charset="0"/>
              <a:buChar char="•"/>
            </a:pPr>
            <a:r>
              <a:rPr lang="en-US" sz="1050" b="1" i="1" dirty="0"/>
              <a:t>Correlation: </a:t>
            </a:r>
            <a:r>
              <a:rPr lang="en-US" sz="1050" dirty="0"/>
              <a:t>It signifies that how strongly two variables are related to each other. Such as if one changes, the other variable also gets changed. The correlation value ranges from -1 to +1. Here, -1 occurs if variables are inversely proportional to each other, and +1 indicates that variables are directly proportional to each other.</a:t>
            </a:r>
          </a:p>
          <a:p>
            <a:pPr lvl="1">
              <a:buFont typeface="Arial" panose="020B0604020202020204" pitchFamily="34" charset="0"/>
              <a:buChar char="•"/>
            </a:pPr>
            <a:r>
              <a:rPr lang="en-US" sz="1050" b="1" i="1" dirty="0"/>
              <a:t>Orthogonal: </a:t>
            </a:r>
            <a:r>
              <a:rPr lang="en-US" sz="1050" dirty="0"/>
              <a:t>It defines that variables are not correlated to each other, and hence the correlation between the pair of variables is zero.</a:t>
            </a:r>
          </a:p>
          <a:p>
            <a:pPr lvl="1">
              <a:buFont typeface="Arial" panose="020B0604020202020204" pitchFamily="34" charset="0"/>
              <a:buChar char="•"/>
            </a:pPr>
            <a:r>
              <a:rPr lang="en-US" sz="1050" b="1" i="1" dirty="0"/>
              <a:t>Eigenvectors:</a:t>
            </a:r>
            <a:r>
              <a:rPr lang="en-US" sz="1050" dirty="0"/>
              <a:t> If there is a square matrix M, and a non-zero vector v is given. Then v will be eigenvector if Av is the scalar multiple of v.</a:t>
            </a:r>
          </a:p>
          <a:p>
            <a:pPr lvl="1">
              <a:buFont typeface="Arial" panose="020B0604020202020204" pitchFamily="34" charset="0"/>
              <a:buChar char="•"/>
            </a:pPr>
            <a:r>
              <a:rPr lang="en-US" sz="1050" b="1" i="1" dirty="0"/>
              <a:t>Covariance Matrix: </a:t>
            </a:r>
            <a:r>
              <a:rPr lang="en-US" sz="1050" dirty="0"/>
              <a:t>A matrix containing the covariance between the pair of variables is called the Covariance Matrix.</a:t>
            </a:r>
          </a:p>
          <a:p>
            <a:endParaRPr lang="en-IN" sz="1200" dirty="0"/>
          </a:p>
        </p:txBody>
      </p:sp>
      <p:sp>
        <p:nvSpPr>
          <p:cNvPr id="2" name="Title 1">
            <a:extLst>
              <a:ext uri="{FF2B5EF4-FFF2-40B4-BE49-F238E27FC236}">
                <a16:creationId xmlns:a16="http://schemas.microsoft.com/office/drawing/2014/main" id="{61B88D60-B535-2D3A-A5D7-D36FF6BFA106}"/>
              </a:ext>
            </a:extLst>
          </p:cNvPr>
          <p:cNvSpPr>
            <a:spLocks noGrp="1"/>
          </p:cNvSpPr>
          <p:nvPr>
            <p:ph type="title"/>
          </p:nvPr>
        </p:nvSpPr>
        <p:spPr/>
        <p:txBody>
          <a:bodyPr/>
          <a:lstStyle/>
          <a:p>
            <a:r>
              <a:rPr lang="en-US" dirty="0"/>
              <a:t>Principal Component Analysis :</a:t>
            </a:r>
            <a:endParaRPr lang="en-IN" dirty="0"/>
          </a:p>
        </p:txBody>
      </p:sp>
    </p:spTree>
    <p:extLst>
      <p:ext uri="{BB962C8B-B14F-4D97-AF65-F5344CB8AC3E}">
        <p14:creationId xmlns:p14="http://schemas.microsoft.com/office/powerpoint/2010/main" val="425708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0463CF-C4FD-FC3D-93D1-86D715102226}"/>
              </a:ext>
            </a:extLst>
          </p:cNvPr>
          <p:cNvSpPr>
            <a:spLocks noGrp="1"/>
          </p:cNvSpPr>
          <p:nvPr>
            <p:ph idx="1"/>
          </p:nvPr>
        </p:nvSpPr>
        <p:spPr>
          <a:xfrm>
            <a:off x="428348" y="971550"/>
            <a:ext cx="8229600" cy="3394472"/>
          </a:xfrm>
        </p:spPr>
        <p:txBody>
          <a:bodyPr>
            <a:normAutofit/>
          </a:bodyPr>
          <a:lstStyle/>
          <a:p>
            <a:r>
              <a:rPr lang="en-US" sz="1200" b="1" i="1" dirty="0"/>
              <a:t>Standardizing data </a:t>
            </a:r>
            <a:r>
              <a:rPr lang="en-US" sz="1200" dirty="0"/>
              <a:t>– Scaling our dataset within a specific range for unbiased output.</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0" indent="0">
              <a:buNone/>
            </a:pPr>
            <a:endParaRPr lang="en-US" sz="1200" dirty="0"/>
          </a:p>
          <a:p>
            <a:r>
              <a:rPr lang="en-US" sz="1200" b="1" i="1" dirty="0"/>
              <a:t>Covariance matrix </a:t>
            </a:r>
            <a:r>
              <a:rPr lang="en-US" sz="1200" dirty="0"/>
              <a:t>– Used for calculating interdependencies between the features or variables and also helps in reduce it to improve the performance</a:t>
            </a:r>
          </a:p>
          <a:p>
            <a:endParaRPr lang="en-IN" sz="1200" dirty="0"/>
          </a:p>
        </p:txBody>
      </p:sp>
      <p:sp>
        <p:nvSpPr>
          <p:cNvPr id="2" name="Title 1">
            <a:extLst>
              <a:ext uri="{FF2B5EF4-FFF2-40B4-BE49-F238E27FC236}">
                <a16:creationId xmlns:a16="http://schemas.microsoft.com/office/drawing/2014/main" id="{61B88D60-B535-2D3A-A5D7-D36FF6BFA106}"/>
              </a:ext>
            </a:extLst>
          </p:cNvPr>
          <p:cNvSpPr>
            <a:spLocks noGrp="1"/>
          </p:cNvSpPr>
          <p:nvPr>
            <p:ph type="title"/>
          </p:nvPr>
        </p:nvSpPr>
        <p:spPr/>
        <p:txBody>
          <a:bodyPr/>
          <a:lstStyle/>
          <a:p>
            <a:r>
              <a:rPr lang="en-US" dirty="0"/>
              <a:t>PCA terminologies :</a:t>
            </a:r>
            <a:endParaRPr lang="en-IN" dirty="0"/>
          </a:p>
        </p:txBody>
      </p:sp>
      <p:pic>
        <p:nvPicPr>
          <p:cNvPr id="1026" name="Picture 2" descr="principal component analysis">
            <a:extLst>
              <a:ext uri="{FF2B5EF4-FFF2-40B4-BE49-F238E27FC236}">
                <a16:creationId xmlns:a16="http://schemas.microsoft.com/office/drawing/2014/main" id="{E8C3707A-9889-24C8-5204-B6D3A67469C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5377" t="9455" r="6094" b="9844"/>
          <a:stretch/>
        </p:blipFill>
        <p:spPr bwMode="auto">
          <a:xfrm>
            <a:off x="4191000" y="1211440"/>
            <a:ext cx="3919076" cy="1642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variance matrix, PCA">
            <a:extLst>
              <a:ext uri="{FF2B5EF4-FFF2-40B4-BE49-F238E27FC236}">
                <a16:creationId xmlns:a16="http://schemas.microsoft.com/office/drawing/2014/main" id="{EFCEE034-F5B1-5244-5D92-874CDC6A1F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94" t="14462"/>
          <a:stretch/>
        </p:blipFill>
        <p:spPr bwMode="auto">
          <a:xfrm>
            <a:off x="4876800" y="3130965"/>
            <a:ext cx="4091759" cy="196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47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4ACFA-2BEC-9932-9931-3735206BE39D}"/>
              </a:ext>
            </a:extLst>
          </p:cNvPr>
          <p:cNvSpPr>
            <a:spLocks noGrp="1"/>
          </p:cNvSpPr>
          <p:nvPr>
            <p:ph idx="1"/>
          </p:nvPr>
        </p:nvSpPr>
        <p:spPr>
          <a:xfrm>
            <a:off x="533400" y="1058139"/>
            <a:ext cx="7848600" cy="3829050"/>
          </a:xfrm>
        </p:spPr>
        <p:txBody>
          <a:bodyPr>
            <a:noAutofit/>
          </a:bodyPr>
          <a:lstStyle/>
          <a:p>
            <a:pPr algn="just"/>
            <a:r>
              <a:rPr lang="en-US" sz="1800" b="1" i="1" dirty="0"/>
              <a:t>Eigenvalues and Eigenvectors </a:t>
            </a:r>
            <a:r>
              <a:rPr lang="en-US" sz="1800" dirty="0"/>
              <a:t>– </a:t>
            </a:r>
          </a:p>
          <a:p>
            <a:pPr lvl="1" algn="just"/>
            <a:r>
              <a:rPr lang="en-US" sz="1800" dirty="0"/>
              <a:t>Eigenvectors’ purpose is to find out the largest variance that exists in the dataset to calculate Principal Component. </a:t>
            </a:r>
          </a:p>
          <a:p>
            <a:pPr lvl="1" algn="just"/>
            <a:r>
              <a:rPr lang="en-US" sz="1800" dirty="0"/>
              <a:t>Eigenvalue (means the magnitude of the Eigenvector), indicates variance in a particular direction and eigenvector is expanding or contracting, X-Y (2D) graph, without altering the direction</a:t>
            </a:r>
          </a:p>
          <a:p>
            <a:pPr lvl="1" algn="just"/>
            <a:r>
              <a:rPr lang="en-US" sz="1800" dirty="0"/>
              <a:t>Higher eigenvalues indicate that more variance in the data is accounted for by the corresponding principal component</a:t>
            </a:r>
          </a:p>
        </p:txBody>
      </p:sp>
      <p:sp>
        <p:nvSpPr>
          <p:cNvPr id="2" name="Title 1">
            <a:extLst>
              <a:ext uri="{FF2B5EF4-FFF2-40B4-BE49-F238E27FC236}">
                <a16:creationId xmlns:a16="http://schemas.microsoft.com/office/drawing/2014/main" id="{2D786E99-4B3D-BA14-9EAE-4F82743001A4}"/>
              </a:ext>
            </a:extLst>
          </p:cNvPr>
          <p:cNvSpPr>
            <a:spLocks noGrp="1"/>
          </p:cNvSpPr>
          <p:nvPr>
            <p:ph type="title"/>
          </p:nvPr>
        </p:nvSpPr>
        <p:spPr/>
        <p:txBody>
          <a:bodyPr/>
          <a:lstStyle/>
          <a:p>
            <a:r>
              <a:rPr lang="en-US" dirty="0"/>
              <a:t>PCA terminologies :</a:t>
            </a:r>
            <a:endParaRPr lang="en-IN" dirty="0"/>
          </a:p>
        </p:txBody>
      </p:sp>
    </p:spTree>
    <p:extLst>
      <p:ext uri="{BB962C8B-B14F-4D97-AF65-F5344CB8AC3E}">
        <p14:creationId xmlns:p14="http://schemas.microsoft.com/office/powerpoint/2010/main" val="2601900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887199-CB32-1FE7-DB1A-FAD4D4DCD3CE}"/>
              </a:ext>
            </a:extLst>
          </p:cNvPr>
          <p:cNvSpPr>
            <a:spLocks noGrp="1"/>
          </p:cNvSpPr>
          <p:nvPr>
            <p:ph idx="1"/>
          </p:nvPr>
        </p:nvSpPr>
        <p:spPr>
          <a:xfrm>
            <a:off x="228599" y="914400"/>
            <a:ext cx="5530973" cy="3829050"/>
          </a:xfrm>
        </p:spPr>
        <p:txBody>
          <a:bodyPr>
            <a:noAutofit/>
          </a:bodyPr>
          <a:lstStyle/>
          <a:p>
            <a:pPr algn="just">
              <a:lnSpc>
                <a:spcPct val="150000"/>
              </a:lnSpc>
            </a:pPr>
            <a:r>
              <a:rPr lang="en-US" sz="1800" dirty="0"/>
              <a:t>PCA forms the basis of multivariate data analysis based on projection methods.</a:t>
            </a:r>
          </a:p>
          <a:p>
            <a:pPr algn="just">
              <a:lnSpc>
                <a:spcPct val="150000"/>
              </a:lnSpc>
            </a:pPr>
            <a:r>
              <a:rPr lang="en-US" sz="1800" dirty="0"/>
              <a:t>Statistically, PCA finds lines, planes and hyper-planes in the K-dimensional space that approximate the data as well as possible in the least squares sense. A line or plane that is the least squares approximation of a set of data points makes the variance of the coordinates on the line or plane as large as possible.</a:t>
            </a:r>
            <a:endParaRPr lang="en-IN" sz="1800" dirty="0"/>
          </a:p>
        </p:txBody>
      </p:sp>
      <p:sp>
        <p:nvSpPr>
          <p:cNvPr id="2" name="Title 1">
            <a:extLst>
              <a:ext uri="{FF2B5EF4-FFF2-40B4-BE49-F238E27FC236}">
                <a16:creationId xmlns:a16="http://schemas.microsoft.com/office/drawing/2014/main" id="{0EB1923F-3200-D215-3190-BA14E5E00EA6}"/>
              </a:ext>
            </a:extLst>
          </p:cNvPr>
          <p:cNvSpPr>
            <a:spLocks noGrp="1"/>
          </p:cNvSpPr>
          <p:nvPr>
            <p:ph type="title"/>
          </p:nvPr>
        </p:nvSpPr>
        <p:spPr/>
        <p:txBody>
          <a:bodyPr/>
          <a:lstStyle/>
          <a:p>
            <a:r>
              <a:rPr lang="en-US" dirty="0"/>
              <a:t>PCA  </a:t>
            </a:r>
            <a:endParaRPr lang="en-IN" dirty="0"/>
          </a:p>
        </p:txBody>
      </p:sp>
      <p:pic>
        <p:nvPicPr>
          <p:cNvPr id="5" name="Picture 4">
            <a:extLst>
              <a:ext uri="{FF2B5EF4-FFF2-40B4-BE49-F238E27FC236}">
                <a16:creationId xmlns:a16="http://schemas.microsoft.com/office/drawing/2014/main" id="{474CB2AC-B7A5-516D-30FC-58ED6149350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7492" r="20413"/>
          <a:stretch/>
        </p:blipFill>
        <p:spPr>
          <a:xfrm>
            <a:off x="5759573" y="1314450"/>
            <a:ext cx="3205072" cy="2571750"/>
          </a:xfrm>
          <a:prstGeom prst="rect">
            <a:avLst/>
          </a:prstGeom>
        </p:spPr>
      </p:pic>
    </p:spTree>
    <p:extLst>
      <p:ext uri="{BB962C8B-B14F-4D97-AF65-F5344CB8AC3E}">
        <p14:creationId xmlns:p14="http://schemas.microsoft.com/office/powerpoint/2010/main" val="3309478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87E169-65DC-BBB2-A70F-0E5FB81AC842}"/>
              </a:ext>
            </a:extLst>
          </p:cNvPr>
          <p:cNvSpPr>
            <a:spLocks noGrp="1"/>
          </p:cNvSpPr>
          <p:nvPr>
            <p:ph idx="1"/>
          </p:nvPr>
        </p:nvSpPr>
        <p:spPr>
          <a:xfrm>
            <a:off x="472440" y="914400"/>
            <a:ext cx="5356860" cy="3829050"/>
          </a:xfrm>
        </p:spPr>
        <p:txBody>
          <a:bodyPr>
            <a:noAutofit/>
          </a:bodyPr>
          <a:lstStyle/>
          <a:p>
            <a:pPr algn="just"/>
            <a:r>
              <a:rPr lang="en-US" sz="1800" dirty="0"/>
              <a:t>Consider a matrix X with N rows (aka "observations") and K columns (aka "variables").</a:t>
            </a:r>
          </a:p>
          <a:p>
            <a:pPr marL="0" indent="0" algn="just">
              <a:buNone/>
            </a:pPr>
            <a:endParaRPr lang="en-US" sz="1800" dirty="0"/>
          </a:p>
          <a:p>
            <a:pPr algn="just"/>
            <a:r>
              <a:rPr lang="en-US" sz="1800" dirty="0"/>
              <a:t>Construct a variable space with as many dimensions as there are variables. Each variable represents one coordinate axis.</a:t>
            </a:r>
          </a:p>
          <a:p>
            <a:pPr marL="0" indent="0" algn="just">
              <a:buNone/>
            </a:pPr>
            <a:endParaRPr lang="en-US" sz="1800" dirty="0"/>
          </a:p>
          <a:p>
            <a:pPr algn="just"/>
            <a:r>
              <a:rPr lang="en-US" sz="1800" dirty="0"/>
              <a:t>In the next step, each observation (row) of the X-matrix is placed in the K-dimensional variable space. Consequently, the rows in the data table form a swarm of points in this space.</a:t>
            </a:r>
            <a:endParaRPr lang="en-IN" sz="1800" dirty="0"/>
          </a:p>
        </p:txBody>
      </p:sp>
      <p:sp>
        <p:nvSpPr>
          <p:cNvPr id="2" name="Title 1">
            <a:extLst>
              <a:ext uri="{FF2B5EF4-FFF2-40B4-BE49-F238E27FC236}">
                <a16:creationId xmlns:a16="http://schemas.microsoft.com/office/drawing/2014/main" id="{78D899CA-4903-46C8-D34D-365A9C138727}"/>
              </a:ext>
            </a:extLst>
          </p:cNvPr>
          <p:cNvSpPr>
            <a:spLocks noGrp="1"/>
          </p:cNvSpPr>
          <p:nvPr>
            <p:ph type="title"/>
          </p:nvPr>
        </p:nvSpPr>
        <p:spPr/>
        <p:txBody>
          <a:bodyPr>
            <a:normAutofit/>
          </a:bodyPr>
          <a:lstStyle/>
          <a:p>
            <a:r>
              <a:rPr lang="en-IN" dirty="0"/>
              <a:t>How PCA works ?</a:t>
            </a:r>
          </a:p>
        </p:txBody>
      </p:sp>
      <p:pic>
        <p:nvPicPr>
          <p:cNvPr id="5" name="Picture 4">
            <a:extLst>
              <a:ext uri="{FF2B5EF4-FFF2-40B4-BE49-F238E27FC236}">
                <a16:creationId xmlns:a16="http://schemas.microsoft.com/office/drawing/2014/main" id="{6313B4C7-2ED7-ABDF-DCA3-2A1FA8B00472}"/>
              </a:ext>
            </a:extLst>
          </p:cNvPr>
          <p:cNvPicPr>
            <a:picLocks noChangeAspect="1"/>
          </p:cNvPicPr>
          <p:nvPr/>
        </p:nvPicPr>
        <p:blipFill rotWithShape="1">
          <a:blip r:embed="rId2"/>
          <a:srcRect l="6952" r="20032"/>
          <a:stretch/>
        </p:blipFill>
        <p:spPr>
          <a:xfrm>
            <a:off x="6477000" y="766715"/>
            <a:ext cx="2438400" cy="1876508"/>
          </a:xfrm>
          <a:prstGeom prst="rect">
            <a:avLst/>
          </a:prstGeom>
        </p:spPr>
      </p:pic>
      <p:pic>
        <p:nvPicPr>
          <p:cNvPr id="7" name="Picture 6">
            <a:extLst>
              <a:ext uri="{FF2B5EF4-FFF2-40B4-BE49-F238E27FC236}">
                <a16:creationId xmlns:a16="http://schemas.microsoft.com/office/drawing/2014/main" id="{976FA403-49ED-8FBC-73FC-3F3BC77A46D8}"/>
              </a:ext>
            </a:extLst>
          </p:cNvPr>
          <p:cNvPicPr>
            <a:picLocks noChangeAspect="1"/>
          </p:cNvPicPr>
          <p:nvPr/>
        </p:nvPicPr>
        <p:blipFill rotWithShape="1">
          <a:blip r:embed="rId3"/>
          <a:srcRect t="3106" r="22572"/>
          <a:stretch/>
        </p:blipFill>
        <p:spPr>
          <a:xfrm>
            <a:off x="6400800" y="3030479"/>
            <a:ext cx="2349855" cy="1652343"/>
          </a:xfrm>
          <a:prstGeom prst="rect">
            <a:avLst/>
          </a:prstGeom>
        </p:spPr>
      </p:pic>
    </p:spTree>
    <p:extLst>
      <p:ext uri="{BB962C8B-B14F-4D97-AF65-F5344CB8AC3E}">
        <p14:creationId xmlns:p14="http://schemas.microsoft.com/office/powerpoint/2010/main" val="11788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87E169-65DC-BBB2-A70F-0E5FB81AC842}"/>
              </a:ext>
            </a:extLst>
          </p:cNvPr>
          <p:cNvSpPr>
            <a:spLocks noGrp="1"/>
          </p:cNvSpPr>
          <p:nvPr>
            <p:ph idx="1"/>
          </p:nvPr>
        </p:nvSpPr>
        <p:spPr>
          <a:xfrm>
            <a:off x="472440" y="914400"/>
            <a:ext cx="5242560" cy="3829050"/>
          </a:xfrm>
        </p:spPr>
        <p:txBody>
          <a:bodyPr>
            <a:noAutofit/>
          </a:bodyPr>
          <a:lstStyle/>
          <a:p>
            <a:pPr algn="just"/>
            <a:r>
              <a:rPr lang="en-US" sz="1800" b="1" i="1" dirty="0"/>
              <a:t>Mean-centering</a:t>
            </a:r>
            <a:r>
              <a:rPr lang="en-US" sz="1800" dirty="0"/>
              <a:t> involves the subtraction of the variable averages from the data. The vector of averages corresponds to a point in the K-space.</a:t>
            </a:r>
          </a:p>
          <a:p>
            <a:pPr marL="0" indent="0" algn="just">
              <a:buNone/>
            </a:pPr>
            <a:endParaRPr lang="en-US" sz="1800" dirty="0"/>
          </a:p>
          <a:p>
            <a:pPr algn="just"/>
            <a:r>
              <a:rPr lang="en-US" sz="1800" dirty="0"/>
              <a:t>The subtraction of the averages from the data corresponds to a re-positioning of the coordinate system, such that the average point now is the origin.</a:t>
            </a:r>
          </a:p>
          <a:p>
            <a:pPr algn="just"/>
            <a:endParaRPr lang="en-US" sz="1800" dirty="0"/>
          </a:p>
          <a:p>
            <a:pPr algn="just"/>
            <a:r>
              <a:rPr lang="en-US" sz="1800" i="1" dirty="0"/>
              <a:t>The mean-centering procedure corresponds to moving the origin of the coordinate system to coincide with the average point (here in red).</a:t>
            </a:r>
            <a:endParaRPr lang="en-IN" sz="1800" dirty="0"/>
          </a:p>
        </p:txBody>
      </p:sp>
      <p:sp>
        <p:nvSpPr>
          <p:cNvPr id="2" name="Title 1">
            <a:extLst>
              <a:ext uri="{FF2B5EF4-FFF2-40B4-BE49-F238E27FC236}">
                <a16:creationId xmlns:a16="http://schemas.microsoft.com/office/drawing/2014/main" id="{78D899CA-4903-46C8-D34D-365A9C138727}"/>
              </a:ext>
            </a:extLst>
          </p:cNvPr>
          <p:cNvSpPr>
            <a:spLocks noGrp="1"/>
          </p:cNvSpPr>
          <p:nvPr>
            <p:ph type="title"/>
          </p:nvPr>
        </p:nvSpPr>
        <p:spPr/>
        <p:txBody>
          <a:bodyPr>
            <a:normAutofit/>
          </a:bodyPr>
          <a:lstStyle/>
          <a:p>
            <a:r>
              <a:rPr lang="en-IN" dirty="0"/>
              <a:t>How PCA works ?</a:t>
            </a:r>
          </a:p>
        </p:txBody>
      </p:sp>
      <p:pic>
        <p:nvPicPr>
          <p:cNvPr id="6" name="Picture 5">
            <a:extLst>
              <a:ext uri="{FF2B5EF4-FFF2-40B4-BE49-F238E27FC236}">
                <a16:creationId xmlns:a16="http://schemas.microsoft.com/office/drawing/2014/main" id="{C12DECC4-E07A-AF9C-CC21-C3F55C174409}"/>
              </a:ext>
            </a:extLst>
          </p:cNvPr>
          <p:cNvPicPr>
            <a:picLocks noChangeAspect="1"/>
          </p:cNvPicPr>
          <p:nvPr/>
        </p:nvPicPr>
        <p:blipFill rotWithShape="1">
          <a:blip r:embed="rId2"/>
          <a:srcRect l="14313" r="11856"/>
          <a:stretch/>
        </p:blipFill>
        <p:spPr>
          <a:xfrm>
            <a:off x="6324599" y="937163"/>
            <a:ext cx="2359959" cy="1796091"/>
          </a:xfrm>
          <a:prstGeom prst="rect">
            <a:avLst/>
          </a:prstGeom>
        </p:spPr>
      </p:pic>
      <p:pic>
        <p:nvPicPr>
          <p:cNvPr id="9" name="Picture 8">
            <a:extLst>
              <a:ext uri="{FF2B5EF4-FFF2-40B4-BE49-F238E27FC236}">
                <a16:creationId xmlns:a16="http://schemas.microsoft.com/office/drawing/2014/main" id="{430903CD-4B04-2981-4EAD-B092011386D5}"/>
              </a:ext>
            </a:extLst>
          </p:cNvPr>
          <p:cNvPicPr>
            <a:picLocks noChangeAspect="1"/>
          </p:cNvPicPr>
          <p:nvPr/>
        </p:nvPicPr>
        <p:blipFill rotWithShape="1">
          <a:blip r:embed="rId3"/>
          <a:srcRect l="9693" t="1553" r="19031" b="1553"/>
          <a:stretch/>
        </p:blipFill>
        <p:spPr>
          <a:xfrm>
            <a:off x="6248399" y="2921137"/>
            <a:ext cx="2436159" cy="1860927"/>
          </a:xfrm>
          <a:prstGeom prst="rect">
            <a:avLst/>
          </a:prstGeom>
        </p:spPr>
      </p:pic>
    </p:spTree>
    <p:extLst>
      <p:ext uri="{BB962C8B-B14F-4D97-AF65-F5344CB8AC3E}">
        <p14:creationId xmlns:p14="http://schemas.microsoft.com/office/powerpoint/2010/main" val="418477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87E169-65DC-BBB2-A70F-0E5FB81AC842}"/>
              </a:ext>
            </a:extLst>
          </p:cNvPr>
          <p:cNvSpPr>
            <a:spLocks noGrp="1"/>
          </p:cNvSpPr>
          <p:nvPr>
            <p:ph idx="1"/>
          </p:nvPr>
        </p:nvSpPr>
        <p:spPr>
          <a:xfrm>
            <a:off x="472440" y="914400"/>
            <a:ext cx="5356860" cy="3829050"/>
          </a:xfrm>
        </p:spPr>
        <p:txBody>
          <a:bodyPr>
            <a:noAutofit/>
          </a:bodyPr>
          <a:lstStyle/>
          <a:p>
            <a:pPr algn="just"/>
            <a:r>
              <a:rPr lang="en-US" sz="1800" dirty="0"/>
              <a:t>After mean-centering and scaling to unit variance, the data set is ready for computation of the first summary index, the first principal component (PC1). </a:t>
            </a:r>
          </a:p>
          <a:p>
            <a:pPr algn="just"/>
            <a:r>
              <a:rPr lang="en-US" sz="1800" dirty="0"/>
              <a:t>This component is the line in the K-dimensional variable space that best approximates the data in the least squares sense. This line goes through the average point. </a:t>
            </a:r>
          </a:p>
          <a:p>
            <a:pPr algn="just"/>
            <a:r>
              <a:rPr lang="en-US" sz="1800" dirty="0"/>
              <a:t>Each observation (yellow dot) may now be projected onto this line in order to get a coordinate value along the PC-line. This new coordinate value is also known as the score.</a:t>
            </a:r>
          </a:p>
          <a:p>
            <a:pPr algn="just"/>
            <a:endParaRPr lang="en-US" sz="1800" dirty="0"/>
          </a:p>
          <a:p>
            <a:pPr algn="just"/>
            <a:endParaRPr lang="en-US" sz="1800" dirty="0"/>
          </a:p>
          <a:p>
            <a:pPr algn="just"/>
            <a:r>
              <a:rPr lang="en-US" sz="1800" dirty="0"/>
              <a:t>The second PC is also represented by a line in the K-dimensional variable space, which is orthogonal to the first PC. This line also passes through the average point, and improves the approximation of the X-data as much as possible.</a:t>
            </a:r>
            <a:endParaRPr lang="en-IN" sz="1800" dirty="0"/>
          </a:p>
        </p:txBody>
      </p:sp>
      <p:sp>
        <p:nvSpPr>
          <p:cNvPr id="2" name="Title 1">
            <a:extLst>
              <a:ext uri="{FF2B5EF4-FFF2-40B4-BE49-F238E27FC236}">
                <a16:creationId xmlns:a16="http://schemas.microsoft.com/office/drawing/2014/main" id="{78D899CA-4903-46C8-D34D-365A9C138727}"/>
              </a:ext>
            </a:extLst>
          </p:cNvPr>
          <p:cNvSpPr>
            <a:spLocks noGrp="1"/>
          </p:cNvSpPr>
          <p:nvPr>
            <p:ph type="title"/>
          </p:nvPr>
        </p:nvSpPr>
        <p:spPr/>
        <p:txBody>
          <a:bodyPr>
            <a:normAutofit/>
          </a:bodyPr>
          <a:lstStyle/>
          <a:p>
            <a:r>
              <a:rPr lang="en-IN" dirty="0"/>
              <a:t>How PCA works ?</a:t>
            </a:r>
          </a:p>
        </p:txBody>
      </p:sp>
      <p:pic>
        <p:nvPicPr>
          <p:cNvPr id="6" name="Picture 5">
            <a:extLst>
              <a:ext uri="{FF2B5EF4-FFF2-40B4-BE49-F238E27FC236}">
                <a16:creationId xmlns:a16="http://schemas.microsoft.com/office/drawing/2014/main" id="{DD430466-B942-57FC-0254-3C541315615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rcRect l="7842" t="3673" r="24095" b="3106"/>
          <a:stretch/>
        </p:blipFill>
        <p:spPr>
          <a:xfrm>
            <a:off x="6201698" y="937813"/>
            <a:ext cx="2310482" cy="1778152"/>
          </a:xfrm>
          <a:prstGeom prst="rect">
            <a:avLst/>
          </a:prstGeom>
        </p:spPr>
      </p:pic>
      <p:pic>
        <p:nvPicPr>
          <p:cNvPr id="9" name="Picture 8">
            <a:extLst>
              <a:ext uri="{FF2B5EF4-FFF2-40B4-BE49-F238E27FC236}">
                <a16:creationId xmlns:a16="http://schemas.microsoft.com/office/drawing/2014/main" id="{9CCCE6C9-C746-9A89-4E59-00244821B25C}"/>
              </a:ext>
            </a:extLst>
          </p:cNvPr>
          <p:cNvPicPr>
            <a:picLocks noChangeAspect="1"/>
          </p:cNvPicPr>
          <p:nvPr/>
        </p:nvPicPr>
        <p:blipFill rotWithShape="1">
          <a:blip r:embed="rId4"/>
          <a:srcRect l="13035" r="12643"/>
          <a:stretch/>
        </p:blipFill>
        <p:spPr>
          <a:xfrm>
            <a:off x="6324600" y="2940968"/>
            <a:ext cx="2187580" cy="1653887"/>
          </a:xfrm>
          <a:prstGeom prst="rect">
            <a:avLst/>
          </a:prstGeom>
        </p:spPr>
      </p:pic>
    </p:spTree>
    <p:extLst>
      <p:ext uri="{BB962C8B-B14F-4D97-AF65-F5344CB8AC3E}">
        <p14:creationId xmlns:p14="http://schemas.microsoft.com/office/powerpoint/2010/main" val="3528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87E169-65DC-BBB2-A70F-0E5FB81AC842}"/>
              </a:ext>
            </a:extLst>
          </p:cNvPr>
          <p:cNvSpPr>
            <a:spLocks noGrp="1"/>
          </p:cNvSpPr>
          <p:nvPr>
            <p:ph idx="1"/>
          </p:nvPr>
        </p:nvSpPr>
        <p:spPr>
          <a:xfrm>
            <a:off x="472440" y="914400"/>
            <a:ext cx="5301553" cy="3829050"/>
          </a:xfrm>
        </p:spPr>
        <p:txBody>
          <a:bodyPr>
            <a:normAutofit fontScale="55000" lnSpcReduction="20000"/>
          </a:bodyPr>
          <a:lstStyle/>
          <a:p>
            <a:pPr algn="just"/>
            <a:r>
              <a:rPr lang="en-US" dirty="0"/>
              <a:t>When two principal components have been derived, they together define a place, a window into the K-dimensional variable space. </a:t>
            </a:r>
          </a:p>
          <a:p>
            <a:pPr algn="just"/>
            <a:endParaRPr lang="en-US" dirty="0"/>
          </a:p>
          <a:p>
            <a:pPr algn="just"/>
            <a:r>
              <a:rPr lang="en-US" dirty="0"/>
              <a:t>By projecting all the observations onto the low-dimensional sub-space and plotting the results, it is possible to visualize the structure of the investigated data set. </a:t>
            </a:r>
          </a:p>
          <a:p>
            <a:pPr algn="just"/>
            <a:endParaRPr lang="en-US" dirty="0"/>
          </a:p>
          <a:p>
            <a:pPr algn="just"/>
            <a:r>
              <a:rPr lang="en-US" dirty="0"/>
              <a:t>The coordinate values of the observations on this plane are called </a:t>
            </a:r>
            <a:r>
              <a:rPr lang="en-US" b="1" i="1" dirty="0"/>
              <a:t>scores</a:t>
            </a:r>
            <a:r>
              <a:rPr lang="en-US" dirty="0"/>
              <a:t>, and hence the plotting of such a projected configuration is known as a </a:t>
            </a:r>
            <a:r>
              <a:rPr lang="en-US" b="1" i="1" dirty="0"/>
              <a:t>score plot</a:t>
            </a:r>
            <a:r>
              <a:rPr lang="en-US" dirty="0"/>
              <a:t>.</a:t>
            </a:r>
            <a:endParaRPr lang="en-IN" dirty="0"/>
          </a:p>
        </p:txBody>
      </p:sp>
      <p:sp>
        <p:nvSpPr>
          <p:cNvPr id="2" name="Title 1">
            <a:extLst>
              <a:ext uri="{FF2B5EF4-FFF2-40B4-BE49-F238E27FC236}">
                <a16:creationId xmlns:a16="http://schemas.microsoft.com/office/drawing/2014/main" id="{78D899CA-4903-46C8-D34D-365A9C138727}"/>
              </a:ext>
            </a:extLst>
          </p:cNvPr>
          <p:cNvSpPr>
            <a:spLocks noGrp="1"/>
          </p:cNvSpPr>
          <p:nvPr>
            <p:ph type="title"/>
          </p:nvPr>
        </p:nvSpPr>
        <p:spPr/>
        <p:txBody>
          <a:bodyPr>
            <a:normAutofit/>
          </a:bodyPr>
          <a:lstStyle/>
          <a:p>
            <a:r>
              <a:rPr lang="en-IN" dirty="0"/>
              <a:t>How PCA works ?</a:t>
            </a:r>
          </a:p>
        </p:txBody>
      </p:sp>
      <p:pic>
        <p:nvPicPr>
          <p:cNvPr id="5" name="Picture 4">
            <a:extLst>
              <a:ext uri="{FF2B5EF4-FFF2-40B4-BE49-F238E27FC236}">
                <a16:creationId xmlns:a16="http://schemas.microsoft.com/office/drawing/2014/main" id="{68FE185F-4827-AA2B-33E5-53B5521D7ED8}"/>
              </a:ext>
            </a:extLst>
          </p:cNvPr>
          <p:cNvPicPr>
            <a:picLocks noChangeAspect="1"/>
          </p:cNvPicPr>
          <p:nvPr/>
        </p:nvPicPr>
        <p:blipFill rotWithShape="1">
          <a:blip r:embed="rId2"/>
          <a:srcRect l="21097" t="3155" r="18147" b="7599"/>
          <a:stretch/>
        </p:blipFill>
        <p:spPr>
          <a:xfrm>
            <a:off x="5930548" y="1314451"/>
            <a:ext cx="3046539" cy="2514600"/>
          </a:xfrm>
          <a:prstGeom prst="rect">
            <a:avLst/>
          </a:prstGeom>
        </p:spPr>
      </p:pic>
    </p:spTree>
    <p:extLst>
      <p:ext uri="{BB962C8B-B14F-4D97-AF65-F5344CB8AC3E}">
        <p14:creationId xmlns:p14="http://schemas.microsoft.com/office/powerpoint/2010/main" val="50189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87E169-65DC-BBB2-A70F-0E5FB81AC842}"/>
              </a:ext>
            </a:extLst>
          </p:cNvPr>
          <p:cNvSpPr>
            <a:spLocks noGrp="1"/>
          </p:cNvSpPr>
          <p:nvPr>
            <p:ph idx="1"/>
          </p:nvPr>
        </p:nvSpPr>
        <p:spPr/>
        <p:txBody>
          <a:bodyPr>
            <a:normAutofit/>
          </a:bodyPr>
          <a:lstStyle/>
          <a:p>
            <a:r>
              <a:rPr lang="en-IN" sz="2000" dirty="0"/>
              <a:t>Getting the dataset.</a:t>
            </a:r>
          </a:p>
          <a:p>
            <a:r>
              <a:rPr lang="en-US" sz="2000" dirty="0"/>
              <a:t>Representing data into a structure</a:t>
            </a:r>
            <a:r>
              <a:rPr lang="en-IN" sz="2000" dirty="0"/>
              <a:t>.</a:t>
            </a:r>
          </a:p>
          <a:p>
            <a:r>
              <a:rPr lang="en-IN" sz="2000" dirty="0"/>
              <a:t>Standardizing the data.</a:t>
            </a:r>
          </a:p>
          <a:p>
            <a:r>
              <a:rPr lang="en-US" sz="2000" dirty="0"/>
              <a:t>Calculating the Covariance of Z</a:t>
            </a:r>
            <a:r>
              <a:rPr lang="en-IN" sz="2000" dirty="0"/>
              <a:t>.</a:t>
            </a:r>
          </a:p>
          <a:p>
            <a:r>
              <a:rPr lang="en-US" sz="2000" dirty="0"/>
              <a:t>Calculating the Eigen Values and Eigen Vectors</a:t>
            </a:r>
          </a:p>
          <a:p>
            <a:r>
              <a:rPr lang="en-US" sz="2000" dirty="0"/>
              <a:t>Sorting the Eigen Vectors. </a:t>
            </a:r>
          </a:p>
          <a:p>
            <a:r>
              <a:rPr lang="en-US" sz="2000" dirty="0"/>
              <a:t>Calculating the new features Or Principal Components</a:t>
            </a:r>
          </a:p>
          <a:p>
            <a:r>
              <a:rPr lang="en-US" sz="2000" dirty="0"/>
              <a:t>Remove less or unimportant features from the new dataset. </a:t>
            </a:r>
            <a:endParaRPr lang="en-IN" sz="2000" dirty="0"/>
          </a:p>
        </p:txBody>
      </p:sp>
      <p:sp>
        <p:nvSpPr>
          <p:cNvPr id="2" name="Title 1">
            <a:extLst>
              <a:ext uri="{FF2B5EF4-FFF2-40B4-BE49-F238E27FC236}">
                <a16:creationId xmlns:a16="http://schemas.microsoft.com/office/drawing/2014/main" id="{78D899CA-4903-46C8-D34D-365A9C138727}"/>
              </a:ext>
            </a:extLst>
          </p:cNvPr>
          <p:cNvSpPr>
            <a:spLocks noGrp="1"/>
          </p:cNvSpPr>
          <p:nvPr>
            <p:ph type="title"/>
          </p:nvPr>
        </p:nvSpPr>
        <p:spPr/>
        <p:txBody>
          <a:bodyPr>
            <a:normAutofit/>
          </a:bodyPr>
          <a:lstStyle/>
          <a:p>
            <a:r>
              <a:rPr lang="en-IN" dirty="0"/>
              <a:t>Steps for PCA algorithm :</a:t>
            </a:r>
          </a:p>
        </p:txBody>
      </p:sp>
    </p:spTree>
    <p:extLst>
      <p:ext uri="{BB962C8B-B14F-4D97-AF65-F5344CB8AC3E}">
        <p14:creationId xmlns:p14="http://schemas.microsoft.com/office/powerpoint/2010/main" val="1029681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762E08D-8BB3-D2E3-CCE9-BDEF102B594C}"/>
              </a:ext>
            </a:extLst>
          </p:cNvPr>
          <p:cNvPicPr>
            <a:picLocks noChangeAspect="1"/>
          </p:cNvPicPr>
          <p:nvPr/>
        </p:nvPicPr>
        <p:blipFill>
          <a:blip r:embed="rId2"/>
          <a:stretch>
            <a:fillRect/>
          </a:stretch>
        </p:blipFill>
        <p:spPr>
          <a:xfrm>
            <a:off x="76200" y="0"/>
            <a:ext cx="9067800" cy="5143500"/>
          </a:xfrm>
          <a:prstGeom prst="rect">
            <a:avLst/>
          </a:prstGeom>
        </p:spPr>
      </p:pic>
    </p:spTree>
    <p:extLst>
      <p:ext uri="{BB962C8B-B14F-4D97-AF65-F5344CB8AC3E}">
        <p14:creationId xmlns:p14="http://schemas.microsoft.com/office/powerpoint/2010/main" val="828697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19D78BF-E0DA-0486-0860-13EF58DFCC45}"/>
              </a:ext>
            </a:extLst>
          </p:cNvPr>
          <p:cNvPicPr>
            <a:picLocks noGrp="1" noChangeAspect="1"/>
          </p:cNvPicPr>
          <p:nvPr>
            <p:ph idx="1"/>
          </p:nvPr>
        </p:nvPicPr>
        <p:blipFill rotWithShape="1">
          <a:blip r:embed="rId2"/>
          <a:srcRect r="25926"/>
          <a:stretch/>
        </p:blipFill>
        <p:spPr>
          <a:xfrm>
            <a:off x="1087699" y="1428750"/>
            <a:ext cx="6968601" cy="2819400"/>
          </a:xfrm>
          <a:prstGeom prst="rect">
            <a:avLst/>
          </a:prstGeom>
        </p:spPr>
      </p:pic>
      <p:sp>
        <p:nvSpPr>
          <p:cNvPr id="5" name="Title 2">
            <a:extLst>
              <a:ext uri="{FF2B5EF4-FFF2-40B4-BE49-F238E27FC236}">
                <a16:creationId xmlns:a16="http://schemas.microsoft.com/office/drawing/2014/main" id="{A7894503-E467-20EF-2041-3AF85AD60951}"/>
              </a:ext>
            </a:extLst>
          </p:cNvPr>
          <p:cNvSpPr txBox="1">
            <a:spLocks/>
          </p:cNvSpPr>
          <p:nvPr/>
        </p:nvSpPr>
        <p:spPr>
          <a:xfrm>
            <a:off x="457200" y="13335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Georgia" panose="02040502050405020303" pitchFamily="18" charset="0"/>
                <a:ea typeface="+mj-ea"/>
                <a:cs typeface="+mj-cs"/>
              </a:defRPr>
            </a:lvl1pPr>
          </a:lstStyle>
          <a:p>
            <a:r>
              <a:rPr lang="en-US" dirty="0"/>
              <a:t>Dimensionality Reduction</a:t>
            </a:r>
            <a:endParaRPr lang="en-IN" dirty="0"/>
          </a:p>
        </p:txBody>
      </p:sp>
    </p:spTree>
    <p:extLst>
      <p:ext uri="{BB962C8B-B14F-4D97-AF65-F5344CB8AC3E}">
        <p14:creationId xmlns:p14="http://schemas.microsoft.com/office/powerpoint/2010/main" val="3560138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585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783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252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272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E561F15-17C1-5D83-47B7-D61CE7E2417E}"/>
              </a:ext>
            </a:extLst>
          </p:cNvPr>
          <p:cNvGraphicFramePr>
            <a:graphicFrameLocks noGrp="1"/>
          </p:cNvGraphicFramePr>
          <p:nvPr>
            <p:ph idx="1"/>
            <p:extLst>
              <p:ext uri="{D42A27DB-BD31-4B8C-83A1-F6EECF244321}">
                <p14:modId xmlns:p14="http://schemas.microsoft.com/office/powerpoint/2010/main" val="2818247719"/>
              </p:ext>
            </p:extLst>
          </p:nvPr>
        </p:nvGraphicFramePr>
        <p:xfrm>
          <a:off x="472679" y="914400"/>
          <a:ext cx="8229600" cy="382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61B88D60-B535-2D3A-A5D7-D36FF6BFA106}"/>
              </a:ext>
            </a:extLst>
          </p:cNvPr>
          <p:cNvSpPr>
            <a:spLocks noGrp="1"/>
          </p:cNvSpPr>
          <p:nvPr>
            <p:ph type="title"/>
          </p:nvPr>
        </p:nvSpPr>
        <p:spPr/>
        <p:txBody>
          <a:bodyPr>
            <a:normAutofit/>
          </a:bodyPr>
          <a:lstStyle/>
          <a:p>
            <a:r>
              <a:rPr lang="en-US" dirty="0"/>
              <a:t>Principal Component Analysis :</a:t>
            </a:r>
            <a:endParaRPr lang="en-IN" dirty="0"/>
          </a:p>
        </p:txBody>
      </p:sp>
    </p:spTree>
    <p:extLst>
      <p:ext uri="{BB962C8B-B14F-4D97-AF65-F5344CB8AC3E}">
        <p14:creationId xmlns:p14="http://schemas.microsoft.com/office/powerpoint/2010/main" val="2924545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A92FD33-1D95-EAAB-251E-59ECA34657CC}"/>
              </a:ext>
            </a:extLst>
          </p:cNvPr>
          <p:cNvPicPr>
            <a:picLocks noGrp="1" noChangeAspect="1"/>
          </p:cNvPicPr>
          <p:nvPr>
            <p:ph idx="1"/>
          </p:nvPr>
        </p:nvPicPr>
        <p:blipFill>
          <a:blip r:embed="rId2"/>
          <a:stretch>
            <a:fillRect/>
          </a:stretch>
        </p:blipFill>
        <p:spPr>
          <a:xfrm>
            <a:off x="76200" y="0"/>
            <a:ext cx="9067800" cy="5143500"/>
          </a:xfrm>
          <a:prstGeom prst="rect">
            <a:avLst/>
          </a:prstGeom>
        </p:spPr>
      </p:pic>
      <p:sp>
        <p:nvSpPr>
          <p:cNvPr id="3" name="Title 2">
            <a:extLst>
              <a:ext uri="{FF2B5EF4-FFF2-40B4-BE49-F238E27FC236}">
                <a16:creationId xmlns:a16="http://schemas.microsoft.com/office/drawing/2014/main" id="{81C46E35-C91F-2272-02C0-1ADF1F63DA32}"/>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334026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C43DF9-9DDB-AED3-8D97-C66963DC40F7}"/>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66980067-2C4B-7911-C859-25607699FC21}"/>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086349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371230-609C-0C16-FE1B-B147DC5E2868}"/>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4335AD8F-50CD-ABE4-8F8A-97203E52D600}"/>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79040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40A476-5268-001D-3D5A-FFE6AA559E63}"/>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988910D1-268A-49CE-C780-5FDE9D38908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483173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AB92E9-9809-D43D-3223-85614AC84AB6}"/>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08986AE0-281A-96A4-E80A-4BEF1E5771AD}"/>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BD7A3E5E-8EA1-4EEF-513E-E4A393BC042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40374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570C40-5ACA-B063-49C8-19EC9BEFFDE7}"/>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B054EAA1-8C84-0285-C83A-FA9DCA882413}"/>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A51FB825-F9FB-7198-143D-2B5B82F86C97}"/>
              </a:ext>
            </a:extLst>
          </p:cNvPr>
          <p:cNvPicPr>
            <a:picLocks noChangeAspect="1"/>
          </p:cNvPicPr>
          <p:nvPr/>
        </p:nvPicPr>
        <p:blipFill>
          <a:blip r:embed="rId2"/>
          <a:stretch>
            <a:fillRect/>
          </a:stretch>
        </p:blipFill>
        <p:spPr>
          <a:xfrm>
            <a:off x="1" y="19050"/>
            <a:ext cx="9220200" cy="5143500"/>
          </a:xfrm>
          <a:prstGeom prst="rect">
            <a:avLst/>
          </a:prstGeom>
        </p:spPr>
      </p:pic>
      <p:sp>
        <p:nvSpPr>
          <p:cNvPr id="6" name="Rectangle 5">
            <a:extLst>
              <a:ext uri="{FF2B5EF4-FFF2-40B4-BE49-F238E27FC236}">
                <a16:creationId xmlns:a16="http://schemas.microsoft.com/office/drawing/2014/main" id="{1E16E370-40D0-20A9-9E92-C506FB68EA34}"/>
              </a:ext>
            </a:extLst>
          </p:cNvPr>
          <p:cNvSpPr/>
          <p:nvPr/>
        </p:nvSpPr>
        <p:spPr>
          <a:xfrm>
            <a:off x="1676400" y="666750"/>
            <a:ext cx="7239000" cy="396479"/>
          </a:xfrm>
          <a:prstGeom prst="rect">
            <a:avLst/>
          </a:prstGeom>
          <a:solidFill>
            <a:srgbClr val="3845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A4A32A2-4753-0065-D603-00926F7E5F8F}"/>
              </a:ext>
            </a:extLst>
          </p:cNvPr>
          <p:cNvSpPr/>
          <p:nvPr/>
        </p:nvSpPr>
        <p:spPr>
          <a:xfrm>
            <a:off x="685800" y="1154311"/>
            <a:ext cx="8229600" cy="396479"/>
          </a:xfrm>
          <a:prstGeom prst="rect">
            <a:avLst/>
          </a:prstGeom>
          <a:solidFill>
            <a:srgbClr val="3845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2F35056-B61A-E4C0-011D-B28107F6FF83}"/>
              </a:ext>
            </a:extLst>
          </p:cNvPr>
          <p:cNvSpPr/>
          <p:nvPr/>
        </p:nvSpPr>
        <p:spPr>
          <a:xfrm>
            <a:off x="1676400" y="1741446"/>
            <a:ext cx="7239000" cy="396479"/>
          </a:xfrm>
          <a:prstGeom prst="rect">
            <a:avLst/>
          </a:prstGeom>
          <a:solidFill>
            <a:srgbClr val="3845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FBE6F97-CCFA-CF74-A034-00B37AAF208E}"/>
              </a:ext>
            </a:extLst>
          </p:cNvPr>
          <p:cNvSpPr/>
          <p:nvPr/>
        </p:nvSpPr>
        <p:spPr>
          <a:xfrm>
            <a:off x="1828800" y="2874737"/>
            <a:ext cx="7239000" cy="717974"/>
          </a:xfrm>
          <a:prstGeom prst="rect">
            <a:avLst/>
          </a:prstGeom>
          <a:solidFill>
            <a:srgbClr val="3845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87364CD-DF5E-C753-0D26-D83271C28606}"/>
              </a:ext>
            </a:extLst>
          </p:cNvPr>
          <p:cNvSpPr/>
          <p:nvPr/>
        </p:nvSpPr>
        <p:spPr>
          <a:xfrm>
            <a:off x="462378" y="4131283"/>
            <a:ext cx="8605421" cy="806238"/>
          </a:xfrm>
          <a:prstGeom prst="rect">
            <a:avLst/>
          </a:prstGeom>
          <a:solidFill>
            <a:srgbClr val="3845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7720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79EA9-8482-E8F2-FFD6-B725654F303B}"/>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E1CBAF2D-4329-AD08-0BA8-670755669195}"/>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B5A0D284-1A3B-2AF9-EAAA-786C42BFEE1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1510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70EB83-7EF6-79DD-9F97-AE420F77FCD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48FFE3B4-19A1-CE85-3E49-90EDF086764C}"/>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6F6F4FDB-B035-7BDC-7A14-354354FDA8C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113856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7F9C31-422C-CDBF-0977-4BB745B39BC2}"/>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EF2B6112-C536-75C6-8261-E1FC92FEE824}"/>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6D8A0F27-2A48-ED0F-CE19-F30956D8D89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91025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72A62C-B37C-C4D0-37E7-CD708E8327E5}"/>
              </a:ext>
            </a:extLst>
          </p:cNvPr>
          <p:cNvSpPr>
            <a:spLocks noGrp="1"/>
          </p:cNvSpPr>
          <p:nvPr>
            <p:ph idx="1"/>
          </p:nvPr>
        </p:nvSpPr>
        <p:spPr>
          <a:xfrm>
            <a:off x="457200" y="1200151"/>
            <a:ext cx="8229600" cy="2666999"/>
          </a:xfrm>
        </p:spPr>
        <p:txBody>
          <a:bodyPr>
            <a:normAutofit/>
          </a:bodyPr>
          <a:lstStyle/>
          <a:p>
            <a:pPr algn="just"/>
            <a:r>
              <a:rPr lang="en-US" sz="2800" dirty="0"/>
              <a:t>Transformation of data from a high-dimensional space into a low-dimensional space so that the low-dimensional representation retains some meaningful properties of the original data, ideally close to its intrinsic dimension.</a:t>
            </a:r>
            <a:endParaRPr lang="en-IN" sz="2800" dirty="0"/>
          </a:p>
        </p:txBody>
      </p:sp>
      <p:sp>
        <p:nvSpPr>
          <p:cNvPr id="3" name="Title 2">
            <a:extLst>
              <a:ext uri="{FF2B5EF4-FFF2-40B4-BE49-F238E27FC236}">
                <a16:creationId xmlns:a16="http://schemas.microsoft.com/office/drawing/2014/main" id="{B94B970D-E64F-59D0-531B-4F30247A14A9}"/>
              </a:ext>
            </a:extLst>
          </p:cNvPr>
          <p:cNvSpPr>
            <a:spLocks noGrp="1"/>
          </p:cNvSpPr>
          <p:nvPr>
            <p:ph type="title"/>
          </p:nvPr>
        </p:nvSpPr>
        <p:spPr/>
        <p:txBody>
          <a:bodyPr/>
          <a:lstStyle/>
          <a:p>
            <a:r>
              <a:rPr lang="en-US" sz="4400" dirty="0"/>
              <a:t>Dimensionality reduction</a:t>
            </a:r>
            <a:endParaRPr lang="en-IN" dirty="0"/>
          </a:p>
        </p:txBody>
      </p:sp>
    </p:spTree>
    <p:extLst>
      <p:ext uri="{BB962C8B-B14F-4D97-AF65-F5344CB8AC3E}">
        <p14:creationId xmlns:p14="http://schemas.microsoft.com/office/powerpoint/2010/main" val="518769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288EB-FB40-23E9-8AF2-20C69B45917F}"/>
            </a:ext>
          </a:extLst>
        </p:cNvPr>
        <p:cNvGrpSpPr/>
        <p:nvPr/>
      </p:nvGrpSpPr>
      <p:grpSpPr>
        <a:xfrm>
          <a:off x="0" y="0"/>
          <a:ext cx="0" cy="0"/>
          <a:chOff x="0" y="0"/>
          <a:chExt cx="0" cy="0"/>
        </a:xfrm>
      </p:grpSpPr>
      <p:sp>
        <p:nvSpPr>
          <p:cNvPr id="252931" name="Rectangle 3">
            <a:extLst>
              <a:ext uri="{FF2B5EF4-FFF2-40B4-BE49-F238E27FC236}">
                <a16:creationId xmlns:a16="http://schemas.microsoft.com/office/drawing/2014/main" id="{21FF44A7-A2AE-2DFE-52B6-FAB7FDBCE1EA}"/>
              </a:ext>
            </a:extLst>
          </p:cNvPr>
          <p:cNvSpPr>
            <a:spLocks noGrp="1" noChangeArrowheads="1"/>
          </p:cNvSpPr>
          <p:nvPr>
            <p:ph idx="1"/>
          </p:nvPr>
        </p:nvSpPr>
        <p:spPr/>
        <p:txBody>
          <a:bodyPr>
            <a:noAutofit/>
          </a:bodyPr>
          <a:lstStyle/>
          <a:p>
            <a:pPr marL="171450" indent="-171450">
              <a:lnSpc>
                <a:spcPct val="150000"/>
              </a:lnSpc>
            </a:pPr>
            <a:r>
              <a:rPr lang="en-US" altLang="en-US" sz="2000" b="1" dirty="0"/>
              <a:t>PCA: a statistical procedure</a:t>
            </a:r>
          </a:p>
          <a:p>
            <a:pPr marL="428625" lvl="1" indent="-171450">
              <a:lnSpc>
                <a:spcPct val="150000"/>
              </a:lnSpc>
            </a:pPr>
            <a:r>
              <a:rPr lang="en-US" altLang="en-US" sz="2000" dirty="0"/>
              <a:t>Reduce dimensionality of input vectors </a:t>
            </a:r>
          </a:p>
          <a:p>
            <a:pPr marL="685800" lvl="2">
              <a:lnSpc>
                <a:spcPct val="150000"/>
              </a:lnSpc>
            </a:pPr>
            <a:r>
              <a:rPr lang="en-US" altLang="en-US" sz="2000" dirty="0"/>
              <a:t>Too many features, some of them are dependent of others</a:t>
            </a:r>
          </a:p>
          <a:p>
            <a:pPr marL="685800" lvl="2">
              <a:lnSpc>
                <a:spcPct val="150000"/>
              </a:lnSpc>
            </a:pPr>
            <a:r>
              <a:rPr lang="en-US" altLang="en-US" sz="2000" dirty="0"/>
              <a:t>Extract important (new) features of data which are functions of original features</a:t>
            </a:r>
          </a:p>
          <a:p>
            <a:pPr marL="685800" lvl="2">
              <a:lnSpc>
                <a:spcPct val="150000"/>
              </a:lnSpc>
            </a:pPr>
            <a:r>
              <a:rPr lang="en-US" altLang="en-US" sz="2000" dirty="0"/>
              <a:t>Minimize information loss in the process</a:t>
            </a:r>
          </a:p>
          <a:p>
            <a:pPr marL="514350" lvl="2" indent="0">
              <a:lnSpc>
                <a:spcPct val="150000"/>
              </a:lnSpc>
              <a:buNone/>
            </a:pPr>
            <a:endParaRPr lang="en-US" altLang="en-US" sz="2000" dirty="0"/>
          </a:p>
        </p:txBody>
      </p:sp>
      <p:sp>
        <p:nvSpPr>
          <p:cNvPr id="252930" name="Rectangle 2">
            <a:extLst>
              <a:ext uri="{FF2B5EF4-FFF2-40B4-BE49-F238E27FC236}">
                <a16:creationId xmlns:a16="http://schemas.microsoft.com/office/drawing/2014/main" id="{643B9EF9-960B-E6BC-967E-B467B29D054D}"/>
              </a:ext>
            </a:extLst>
          </p:cNvPr>
          <p:cNvSpPr>
            <a:spLocks noGrp="1" noChangeArrowheads="1"/>
          </p:cNvSpPr>
          <p:nvPr>
            <p:ph type="title"/>
          </p:nvPr>
        </p:nvSpPr>
        <p:spPr/>
        <p:txBody>
          <a:bodyPr>
            <a:noAutofit/>
          </a:bodyPr>
          <a:lstStyle/>
          <a:p>
            <a:r>
              <a:rPr lang="en-US" altLang="en-US" sz="3600" dirty="0"/>
              <a:t>Principle Component Analysis (PCA)</a:t>
            </a:r>
          </a:p>
        </p:txBody>
      </p:sp>
      <p:sp>
        <p:nvSpPr>
          <p:cNvPr id="252979" name="Rectangle 51">
            <a:extLst>
              <a:ext uri="{FF2B5EF4-FFF2-40B4-BE49-F238E27FC236}">
                <a16:creationId xmlns:a16="http://schemas.microsoft.com/office/drawing/2014/main" id="{76F5D497-8DAD-0B2B-6524-B4E92A67A97A}"/>
              </a:ext>
            </a:extLst>
          </p:cNvPr>
          <p:cNvSpPr>
            <a:spLocks noChangeArrowheads="1"/>
          </p:cNvSpPr>
          <p:nvPr/>
        </p:nvSpPr>
        <p:spPr bwMode="auto">
          <a:xfrm>
            <a:off x="3411142" y="3483770"/>
            <a:ext cx="6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tLang="en-US" sz="1350"/>
          </a:p>
        </p:txBody>
      </p:sp>
    </p:spTree>
    <p:extLst>
      <p:ext uri="{BB962C8B-B14F-4D97-AF65-F5344CB8AC3E}">
        <p14:creationId xmlns:p14="http://schemas.microsoft.com/office/powerpoint/2010/main" val="131129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A4108-7B13-51A0-C780-81ACC0410C5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4D3B9D-8B5A-CF27-1CA1-0AE13B77336A}"/>
              </a:ext>
            </a:extLst>
          </p:cNvPr>
          <p:cNvSpPr>
            <a:spLocks noGrp="1"/>
          </p:cNvSpPr>
          <p:nvPr>
            <p:ph idx="1"/>
          </p:nvPr>
        </p:nvSpPr>
        <p:spPr>
          <a:xfrm>
            <a:off x="457200" y="514350"/>
            <a:ext cx="8229600" cy="3394472"/>
          </a:xfrm>
        </p:spPr>
        <p:txBody>
          <a:bodyPr>
            <a:normAutofit lnSpcReduction="10000"/>
          </a:bodyPr>
          <a:lstStyle/>
          <a:p>
            <a:pPr marL="428625" lvl="1" indent="-171450">
              <a:lnSpc>
                <a:spcPct val="150000"/>
              </a:lnSpc>
            </a:pPr>
            <a:r>
              <a:rPr lang="en-US" altLang="en-US" sz="2000" dirty="0"/>
              <a:t>This is done by forming new interesting features</a:t>
            </a:r>
          </a:p>
          <a:p>
            <a:pPr marL="685800" lvl="2">
              <a:lnSpc>
                <a:spcPct val="150000"/>
              </a:lnSpc>
            </a:pPr>
            <a:r>
              <a:rPr lang="en-US" altLang="en-US" sz="2000" dirty="0"/>
              <a:t>As linear combinations of original features (first order of approximation)</a:t>
            </a:r>
          </a:p>
          <a:p>
            <a:pPr marL="685800" lvl="2">
              <a:lnSpc>
                <a:spcPct val="150000"/>
              </a:lnSpc>
            </a:pPr>
            <a:r>
              <a:rPr lang="en-US" altLang="en-US" sz="2000" dirty="0"/>
              <a:t>New features are required to be linearly independent (to avoid redundancy)</a:t>
            </a:r>
          </a:p>
          <a:p>
            <a:pPr marL="685800" lvl="2">
              <a:lnSpc>
                <a:spcPct val="150000"/>
              </a:lnSpc>
            </a:pPr>
            <a:r>
              <a:rPr lang="en-US" altLang="en-US" sz="2000" dirty="0"/>
              <a:t>New features are desired to be different from each other as much as possible (maximum variability)</a:t>
            </a:r>
          </a:p>
          <a:p>
            <a:endParaRPr lang="en-IN" dirty="0"/>
          </a:p>
        </p:txBody>
      </p:sp>
    </p:spTree>
    <p:extLst>
      <p:ext uri="{BB962C8B-B14F-4D97-AF65-F5344CB8AC3E}">
        <p14:creationId xmlns:p14="http://schemas.microsoft.com/office/powerpoint/2010/main" val="3754590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0D94D8-D18B-ABC1-1888-9818EC730560}"/>
              </a:ext>
            </a:extLst>
          </p:cNvPr>
          <p:cNvPicPr>
            <a:picLocks noChangeAspect="1"/>
          </p:cNvPicPr>
          <p:nvPr/>
        </p:nvPicPr>
        <p:blipFill>
          <a:blip r:embed="rId2"/>
          <a:stretch>
            <a:fillRect/>
          </a:stretch>
        </p:blipFill>
        <p:spPr>
          <a:xfrm>
            <a:off x="5029200" y="886672"/>
            <a:ext cx="3962400" cy="3382313"/>
          </a:xfrm>
          <a:prstGeom prst="rect">
            <a:avLst/>
          </a:prstGeom>
        </p:spPr>
      </p:pic>
      <p:sp>
        <p:nvSpPr>
          <p:cNvPr id="2" name="Content Placeholder 1">
            <a:extLst>
              <a:ext uri="{FF2B5EF4-FFF2-40B4-BE49-F238E27FC236}">
                <a16:creationId xmlns:a16="http://schemas.microsoft.com/office/drawing/2014/main" id="{692B8BF1-297B-3099-A595-6A3ABEEFEF07}"/>
              </a:ext>
            </a:extLst>
          </p:cNvPr>
          <p:cNvSpPr>
            <a:spLocks noGrp="1"/>
          </p:cNvSpPr>
          <p:nvPr>
            <p:ph idx="1"/>
          </p:nvPr>
        </p:nvSpPr>
        <p:spPr/>
        <p:txBody>
          <a:bodyPr/>
          <a:lstStyle/>
          <a:p>
            <a:endParaRPr lang="en-IN" dirty="0"/>
          </a:p>
        </p:txBody>
      </p:sp>
      <p:sp>
        <p:nvSpPr>
          <p:cNvPr id="3" name="Title 2">
            <a:extLst>
              <a:ext uri="{FF2B5EF4-FFF2-40B4-BE49-F238E27FC236}">
                <a16:creationId xmlns:a16="http://schemas.microsoft.com/office/drawing/2014/main" id="{7077E765-A16D-F500-D1B7-978468ABBA22}"/>
              </a:ext>
            </a:extLst>
          </p:cNvPr>
          <p:cNvSpPr>
            <a:spLocks noGrp="1"/>
          </p:cNvSpPr>
          <p:nvPr>
            <p:ph type="title"/>
          </p:nvPr>
        </p:nvSpPr>
        <p:spPr/>
        <p:txBody>
          <a:bodyPr/>
          <a:lstStyle/>
          <a:p>
            <a:endParaRPr lang="en-IN" dirty="0"/>
          </a:p>
        </p:txBody>
      </p:sp>
      <p:pic>
        <p:nvPicPr>
          <p:cNvPr id="7" name="Picture 6">
            <a:extLst>
              <a:ext uri="{FF2B5EF4-FFF2-40B4-BE49-F238E27FC236}">
                <a16:creationId xmlns:a16="http://schemas.microsoft.com/office/drawing/2014/main" id="{D670FE51-4A58-190D-A94B-CA49D4488841}"/>
              </a:ext>
            </a:extLst>
          </p:cNvPr>
          <p:cNvPicPr>
            <a:picLocks noChangeAspect="1"/>
          </p:cNvPicPr>
          <p:nvPr/>
        </p:nvPicPr>
        <p:blipFill>
          <a:blip r:embed="rId3"/>
          <a:stretch>
            <a:fillRect/>
          </a:stretch>
        </p:blipFill>
        <p:spPr>
          <a:xfrm>
            <a:off x="5020515" y="874514"/>
            <a:ext cx="3962400" cy="3394472"/>
          </a:xfrm>
          <a:prstGeom prst="rect">
            <a:avLst/>
          </a:prstGeom>
        </p:spPr>
      </p:pic>
      <p:pic>
        <p:nvPicPr>
          <p:cNvPr id="5" name="Picture 4">
            <a:extLst>
              <a:ext uri="{FF2B5EF4-FFF2-40B4-BE49-F238E27FC236}">
                <a16:creationId xmlns:a16="http://schemas.microsoft.com/office/drawing/2014/main" id="{C41D6A6F-77DA-334D-9596-FFF8F9FABFF6}"/>
              </a:ext>
            </a:extLst>
          </p:cNvPr>
          <p:cNvPicPr>
            <a:picLocks noChangeAspect="1"/>
          </p:cNvPicPr>
          <p:nvPr/>
        </p:nvPicPr>
        <p:blipFill>
          <a:blip r:embed="rId4"/>
          <a:stretch>
            <a:fillRect/>
          </a:stretch>
        </p:blipFill>
        <p:spPr>
          <a:xfrm>
            <a:off x="152400" y="874514"/>
            <a:ext cx="4729224" cy="3394472"/>
          </a:xfrm>
          <a:prstGeom prst="rect">
            <a:avLst/>
          </a:prstGeom>
        </p:spPr>
      </p:pic>
    </p:spTree>
    <p:extLst>
      <p:ext uri="{BB962C8B-B14F-4D97-AF65-F5344CB8AC3E}">
        <p14:creationId xmlns:p14="http://schemas.microsoft.com/office/powerpoint/2010/main" val="277381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593"/>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0C78079970D144AAE8D8F40F093B82" ma:contentTypeVersion="0" ma:contentTypeDescription="Create a new document." ma:contentTypeScope="" ma:versionID="46bc7aa2e397c3663c718638ed3697ec">
  <xsd:schema xmlns:xsd="http://www.w3.org/2001/XMLSchema" xmlns:xs="http://www.w3.org/2001/XMLSchema" xmlns:p="http://schemas.microsoft.com/office/2006/metadata/properties" targetNamespace="http://schemas.microsoft.com/office/2006/metadata/properties" ma:root="true" ma:fieldsID="d5bdcf26f133259999730471111e8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A19142-91FC-4E43-A7B9-8F3C732CFF94}"/>
</file>

<file path=customXml/itemProps2.xml><?xml version="1.0" encoding="utf-8"?>
<ds:datastoreItem xmlns:ds="http://schemas.openxmlformats.org/officeDocument/2006/customXml" ds:itemID="{BDCC2FF9-6E1E-462B-A669-34026672C5B7}">
  <ds:schemaRefs>
    <ds:schemaRef ds:uri="http://schemas.microsoft.com/office/2006/documentManagement/types"/>
    <ds:schemaRef ds:uri="http://schemas.microsoft.com/office/infopath/2007/PartnerControls"/>
    <ds:schemaRef ds:uri="http://purl.org/dc/dcmitype/"/>
    <ds:schemaRef ds:uri="http://schemas.microsoft.com/office/2006/metadata/properties"/>
    <ds:schemaRef ds:uri="http://purl.org/dc/elements/1.1/"/>
    <ds:schemaRef ds:uri="http://www.w3.org/XML/1998/namespace"/>
    <ds:schemaRef ds:uri="2639db57-25c1-4f65-bd5b-b8808369bb33"/>
    <ds:schemaRef ds:uri="http://schemas.openxmlformats.org/package/2006/metadata/core-properties"/>
    <ds:schemaRef ds:uri="d0d77eca-fb09-4c91-a0cf-c85fba2eb381"/>
    <ds:schemaRef ds:uri="http://purl.org/dc/terms/"/>
  </ds:schemaRefs>
</ds:datastoreItem>
</file>

<file path=customXml/itemProps3.xml><?xml version="1.0" encoding="utf-8"?>
<ds:datastoreItem xmlns:ds="http://schemas.openxmlformats.org/officeDocument/2006/customXml" ds:itemID="{8AD7E7E0-D4E9-44A0-B956-FCAB516A3C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Lecture</Template>
  <TotalTime>7221</TotalTime>
  <Words>1389</Words>
  <Application>Microsoft Office PowerPoint</Application>
  <PresentationFormat>On-screen Show (16:9)</PresentationFormat>
  <Paragraphs>132</Paragraphs>
  <Slides>52</Slides>
  <Notes>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52</vt:i4>
      </vt:variant>
    </vt:vector>
  </HeadingPairs>
  <TitlesOfParts>
    <vt:vector size="61" baseType="lpstr">
      <vt:lpstr>Arial</vt:lpstr>
      <vt:lpstr>Bookman Old Style</vt:lpstr>
      <vt:lpstr>Calibri</vt:lpstr>
      <vt:lpstr>Calibri Light</vt:lpstr>
      <vt:lpstr>Georgia</vt:lpstr>
      <vt:lpstr>1_Lecture</vt:lpstr>
      <vt:lpstr>Custom Design</vt:lpstr>
      <vt:lpstr>2_Office Theme</vt:lpstr>
      <vt:lpstr>3_Office Theme</vt:lpstr>
      <vt:lpstr>Principal Components Analysis (PCA) </vt:lpstr>
      <vt:lpstr>Curse of dimensionality</vt:lpstr>
      <vt:lpstr>DR Techniques</vt:lpstr>
      <vt:lpstr>PowerPoint Presentation</vt:lpstr>
      <vt:lpstr>PowerPoint Presentation</vt:lpstr>
      <vt:lpstr>Dimensionality reduction</vt:lpstr>
      <vt:lpstr>Principle Component Analysis (PCA)</vt:lpstr>
      <vt:lpstr>PowerPoint Presentation</vt:lpstr>
      <vt:lpstr>PowerPoint Presentation</vt:lpstr>
      <vt:lpstr>Using new axis</vt:lpstr>
      <vt:lpstr>PowerPoint Presentation</vt:lpstr>
      <vt:lpstr>PowerPoint Presentation</vt:lpstr>
      <vt:lpstr>PowerPoint Presentation</vt:lpstr>
      <vt:lpstr>The Essence of PCA</vt:lpstr>
      <vt:lpstr>Math behind PCA</vt:lpstr>
      <vt:lpstr>Projection of data</vt:lpstr>
      <vt:lpstr>PowerPoint Presentation</vt:lpstr>
      <vt:lpstr>PowerPoint Presentation</vt:lpstr>
      <vt:lpstr>Covariance</vt:lpstr>
      <vt:lpstr>PCA: An optimization problem</vt:lpstr>
      <vt:lpstr>PowerPoint Presentation</vt:lpstr>
      <vt:lpstr>PowerPoint Presentation</vt:lpstr>
      <vt:lpstr>PowerPoint Presentation</vt:lpstr>
      <vt:lpstr>Selection of Principal Components</vt:lpstr>
      <vt:lpstr>Project the data on PCs</vt:lpstr>
      <vt:lpstr>Visualization</vt:lpstr>
      <vt:lpstr>Key points</vt:lpstr>
      <vt:lpstr>Key points</vt:lpstr>
      <vt:lpstr>Principal Component Analysis :</vt:lpstr>
      <vt:lpstr>Principal Component Analysis :</vt:lpstr>
      <vt:lpstr>PCA terminologies :</vt:lpstr>
      <vt:lpstr>PCA terminologies :</vt:lpstr>
      <vt:lpstr>PCA  </vt:lpstr>
      <vt:lpstr>How PCA works ?</vt:lpstr>
      <vt:lpstr>How PCA works ?</vt:lpstr>
      <vt:lpstr>How PCA works ?</vt:lpstr>
      <vt:lpstr>How PCA works ?</vt:lpstr>
      <vt:lpstr>Steps for PCA algorithm :</vt:lpstr>
      <vt:lpstr>PowerPoint Presentation</vt:lpstr>
      <vt:lpstr>PowerPoint Presentation</vt:lpstr>
      <vt:lpstr>PowerPoint Presentation</vt:lpstr>
      <vt:lpstr>PowerPoint Presentation</vt:lpstr>
      <vt:lpstr>PowerPoint Presentation</vt:lpstr>
      <vt:lpstr>Principal Component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MRR</dc:creator>
  <cp:lastModifiedBy>Mrunal Rane</cp:lastModifiedBy>
  <cp:revision>248</cp:revision>
  <dcterms:created xsi:type="dcterms:W3CDTF">2010-07-08T21:59:02Z</dcterms:created>
  <dcterms:modified xsi:type="dcterms:W3CDTF">2024-03-12T04:23:05Z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0x010100530C78079970D144AAE8D8F40F093B82</vt:lpwstr>
  </property>
</Properties>
</file>